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92" r:id="rId2"/>
    <p:sldId id="293" r:id="rId3"/>
  </p:sldIdLst>
  <p:sldSz cx="9144000" cy="5143500" type="screen16x9"/>
  <p:notesSz cx="6858000" cy="9144000"/>
  <p:embeddedFontLst>
    <p:embeddedFont>
      <p:font typeface="Lato" panose="020F0502020204030203" pitchFamily="34" charset="0"/>
      <p:regular r:id="rId5"/>
      <p:bold r:id="rId6"/>
      <p:italic r:id="rId7"/>
      <p:boldItalic r:id="rId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21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76"/>
    <p:restoredTop sz="95000"/>
  </p:normalViewPr>
  <p:slideViewPr>
    <p:cSldViewPr snapToGrid="0">
      <p:cViewPr varScale="1">
        <p:scale>
          <a:sx n="155" d="100"/>
          <a:sy n="155" d="100"/>
        </p:scale>
        <p:origin x="1448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1" d="100"/>
        <a:sy n="12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28BFE-A388-299B-1121-217FA4D93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5C56AB-EB2F-5E80-23CD-F42999E7D2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216B02-2367-D2C4-4023-A3474E769A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272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0C22EA-1842-2542-4408-2EB554C10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77F139-34A5-48AA-B4A6-0AC350BA89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CB0393-4EDA-35D5-30F0-34D69C5E93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54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" name="Google Shape;36;p9">
            <a:extLst>
              <a:ext uri="{FF2B5EF4-FFF2-40B4-BE49-F238E27FC236}">
                <a16:creationId xmlns:a16="http://schemas.microsoft.com/office/drawing/2014/main" id="{C49DB4CC-ACD6-F074-50E1-B5B058DDC22E}"/>
              </a:ext>
            </a:extLst>
          </p:cNvPr>
          <p:cNvSpPr/>
          <p:nvPr userDrawn="1"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20E83A-F8C7-226A-8106-F13B54E2BD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47493" y="1198029"/>
            <a:ext cx="3021013" cy="30210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22F7F-40D9-2FE3-DFB5-8B1774E5E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;p13">
            <a:extLst>
              <a:ext uri="{FF2B5EF4-FFF2-40B4-BE49-F238E27FC236}">
                <a16:creationId xmlns:a16="http://schemas.microsoft.com/office/drawing/2014/main" id="{F1294E90-A62A-7F2A-1EBF-5C77AAB29937}"/>
              </a:ext>
            </a:extLst>
          </p:cNvPr>
          <p:cNvSpPr txBox="1">
            <a:spLocks/>
          </p:cNvSpPr>
          <p:nvPr/>
        </p:nvSpPr>
        <p:spPr>
          <a:xfrm>
            <a:off x="4841200" y="187779"/>
            <a:ext cx="4045200" cy="575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dirty="0">
                <a:solidFill>
                  <a:srgbClr val="66666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Graphic Animation</a:t>
            </a:r>
            <a:endParaRPr lang="en-US" sz="1600" dirty="0">
              <a:solidFill>
                <a:srgbClr val="66666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</p:txBody>
      </p:sp>
      <p:sp>
        <p:nvSpPr>
          <p:cNvPr id="7" name="Google Shape;57;p13">
            <a:extLst>
              <a:ext uri="{FF2B5EF4-FFF2-40B4-BE49-F238E27FC236}">
                <a16:creationId xmlns:a16="http://schemas.microsoft.com/office/drawing/2014/main" id="{EC27A671-69CA-9E2D-D33C-5570121001A6}"/>
              </a:ext>
            </a:extLst>
          </p:cNvPr>
          <p:cNvSpPr txBox="1"/>
          <p:nvPr/>
        </p:nvSpPr>
        <p:spPr>
          <a:xfrm>
            <a:off x="265500" y="763725"/>
            <a:ext cx="4136894" cy="4191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dirty="0">
                <a:solidFill>
                  <a:srgbClr val="0E101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Post Copy 1: </a:t>
            </a:r>
            <a:endParaRPr lang="en-US" sz="10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could make seniors’ bright futures even brighter? 😎 Starting their next chapter with free money for college or career training! 💰 Get started today by creating 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StudentAid.gov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accounts and filling out the FAFSA. Don’t wait to unlock scholarships, grants and more!</a:t>
            </a:r>
          </a:p>
          <a:p>
            <a:pPr>
              <a:lnSpc>
                <a:spcPct val="110000"/>
              </a:lnSpc>
            </a:pPr>
            <a:endParaRPr lang="en-US" sz="10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FutureIsBright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MIStudentAid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FinancialAid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#FAFSA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MichiganAchievementScholarship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MIAchievement</a:t>
            </a:r>
            <a:endParaRPr lang="en-US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sz="1000" b="1" dirty="0">
              <a:solidFill>
                <a:srgbClr val="0E101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000" b="1" dirty="0">
                <a:solidFill>
                  <a:srgbClr val="0E101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Post Copy 2: </a:t>
            </a:r>
          </a:p>
          <a:p>
            <a:pPr>
              <a:lnSpc>
                <a:spcPct val="110000"/>
              </a:lnSpc>
            </a:pP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It’s a bright idea to fill out the FAFSA — even if seniors are unsure of their plans after graduation. The FAFSA is their first step to seeing what’s possible by unlocking scholarships, grants, work-study funds and loans. 💸 Their future’s too bright to miss out on free money for college or career training. 😎 Fill out the FAFSA today!</a:t>
            </a:r>
          </a:p>
          <a:p>
            <a:pPr>
              <a:lnSpc>
                <a:spcPct val="110000"/>
              </a:lnSpc>
            </a:pPr>
            <a:endParaRPr lang="en" sz="10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FutureIsBright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MIStudentAid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FinancialAid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#FAFSA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MichiganAchievementScholarship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MIAchievement</a:t>
            </a:r>
            <a:endParaRPr lang="en-US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br>
              <a:rPr lang="en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</a:br>
            <a:br>
              <a:rPr lang="en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</a:br>
            <a:endParaRPr lang="en-US" sz="1000" u="sng" dirty="0">
              <a:solidFill>
                <a:srgbClr val="1155C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Google Shape;56;p13">
            <a:extLst>
              <a:ext uri="{FF2B5EF4-FFF2-40B4-BE49-F238E27FC236}">
                <a16:creationId xmlns:a16="http://schemas.microsoft.com/office/drawing/2014/main" id="{85409D1E-531F-222F-C3A4-213EBD4680A6}"/>
              </a:ext>
            </a:extLst>
          </p:cNvPr>
          <p:cNvSpPr txBox="1"/>
          <p:nvPr/>
        </p:nvSpPr>
        <p:spPr>
          <a:xfrm>
            <a:off x="257600" y="197062"/>
            <a:ext cx="4072600" cy="69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Organic Social Post</a:t>
            </a:r>
          </a:p>
        </p:txBody>
      </p:sp>
      <p:pic>
        <p:nvPicPr>
          <p:cNvPr id="13" name="Picture 12" descr="A picture containing text, tableware, dishware&#10;&#10;Description automatically generated">
            <a:extLst>
              <a:ext uri="{FF2B5EF4-FFF2-40B4-BE49-F238E27FC236}">
                <a16:creationId xmlns:a16="http://schemas.microsoft.com/office/drawing/2014/main" id="{D95C74B0-D99B-C490-6368-409BE4AB10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2871" y="4482192"/>
            <a:ext cx="473529" cy="473529"/>
          </a:xfrm>
          <a:prstGeom prst="rect">
            <a:avLst/>
          </a:prstGeom>
        </p:spPr>
      </p:pic>
      <p:pic>
        <p:nvPicPr>
          <p:cNvPr id="6" name="24-MISA-0498 Future is Bright Organic Social Post_v2_for_animation.mp4">
            <a:hlinkClick r:id="" action="ppaction://media"/>
            <a:extLst>
              <a:ext uri="{FF2B5EF4-FFF2-40B4-BE49-F238E27FC236}">
                <a16:creationId xmlns:a16="http://schemas.microsoft.com/office/drawing/2014/main" id="{1F6677EF-7636-6CFD-6801-A65C5730163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83892" y="673939"/>
            <a:ext cx="3674076" cy="367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8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0C8CE-7247-EC19-9C8D-2FEC3ECBB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;p13">
            <a:extLst>
              <a:ext uri="{FF2B5EF4-FFF2-40B4-BE49-F238E27FC236}">
                <a16:creationId xmlns:a16="http://schemas.microsoft.com/office/drawing/2014/main" id="{D303DA8D-C2AD-DF1F-8C29-2ECE2E45ED4A}"/>
              </a:ext>
            </a:extLst>
          </p:cNvPr>
          <p:cNvSpPr txBox="1">
            <a:spLocks/>
          </p:cNvSpPr>
          <p:nvPr/>
        </p:nvSpPr>
        <p:spPr>
          <a:xfrm>
            <a:off x="4841200" y="187779"/>
            <a:ext cx="4045200" cy="575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dirty="0">
                <a:solidFill>
                  <a:srgbClr val="66666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Graphic Static</a:t>
            </a:r>
            <a:endParaRPr lang="en-US" sz="1600" dirty="0">
              <a:solidFill>
                <a:srgbClr val="66666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</p:txBody>
      </p:sp>
      <p:sp>
        <p:nvSpPr>
          <p:cNvPr id="7" name="Google Shape;57;p13">
            <a:extLst>
              <a:ext uri="{FF2B5EF4-FFF2-40B4-BE49-F238E27FC236}">
                <a16:creationId xmlns:a16="http://schemas.microsoft.com/office/drawing/2014/main" id="{279E8A3B-F5D5-DC89-5755-ADADC9FB0A04}"/>
              </a:ext>
            </a:extLst>
          </p:cNvPr>
          <p:cNvSpPr txBox="1"/>
          <p:nvPr/>
        </p:nvSpPr>
        <p:spPr>
          <a:xfrm>
            <a:off x="265500" y="763725"/>
            <a:ext cx="4136894" cy="4191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dirty="0">
                <a:solidFill>
                  <a:srgbClr val="0E101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Post Copy 1: </a:t>
            </a:r>
            <a:endParaRPr lang="en-US" sz="10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could make seniors’ bright futures even brighter? 😎 Starting their next chapter with free money for college or career training! 💰 Get started today by creating 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StudentAid.gov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accounts and filling out the FAFSA. Don’t wait to unlock scholarships, grants and more!</a:t>
            </a:r>
          </a:p>
          <a:p>
            <a:pPr>
              <a:lnSpc>
                <a:spcPct val="110000"/>
              </a:lnSpc>
            </a:pPr>
            <a:endParaRPr lang="en-US" sz="10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FutureIsBright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MIStudentAid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FinancialAid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#FAFSA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MichiganAchievementScholarship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MIAchievement</a:t>
            </a:r>
            <a:endParaRPr lang="en-US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sz="1000" b="1" dirty="0">
              <a:solidFill>
                <a:srgbClr val="0E101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000" b="1" dirty="0">
                <a:solidFill>
                  <a:srgbClr val="0E101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Post Copy 2: </a:t>
            </a:r>
          </a:p>
          <a:p>
            <a:pPr>
              <a:lnSpc>
                <a:spcPct val="110000"/>
              </a:lnSpc>
            </a:pP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It’s a bright idea to fill out the FAFSA — even if seniors are unsure of their plans after graduation. The FAFSA is their first step to seeing what’s possible by unlocking scholarships, grants, work-study funds and loans. 💸 Their future’s too bright to miss out on free money for college or career training. 😎 Fill out the FAFSA today!</a:t>
            </a:r>
          </a:p>
          <a:p>
            <a:pPr>
              <a:lnSpc>
                <a:spcPct val="110000"/>
              </a:lnSpc>
            </a:pPr>
            <a:endParaRPr lang="en" sz="10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FutureIsBright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MIStudentAid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FinancialAid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#FAFSA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MichiganAchievementScholarship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MIAchievement</a:t>
            </a:r>
            <a:endParaRPr lang="en-US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br>
              <a:rPr lang="en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</a:br>
            <a:br>
              <a:rPr lang="en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</a:br>
            <a:endParaRPr lang="en-US" sz="1000" u="sng" dirty="0">
              <a:solidFill>
                <a:srgbClr val="1155C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Google Shape;56;p13">
            <a:extLst>
              <a:ext uri="{FF2B5EF4-FFF2-40B4-BE49-F238E27FC236}">
                <a16:creationId xmlns:a16="http://schemas.microsoft.com/office/drawing/2014/main" id="{94687431-604A-874C-F936-665F4A122358}"/>
              </a:ext>
            </a:extLst>
          </p:cNvPr>
          <p:cNvSpPr txBox="1"/>
          <p:nvPr/>
        </p:nvSpPr>
        <p:spPr>
          <a:xfrm>
            <a:off x="257600" y="197062"/>
            <a:ext cx="4072600" cy="69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Organic Social Post</a:t>
            </a:r>
          </a:p>
        </p:txBody>
      </p:sp>
      <p:pic>
        <p:nvPicPr>
          <p:cNvPr id="13" name="Picture 12" descr="A picture containing text, tableware, dishware&#10;&#10;Description automatically generated">
            <a:extLst>
              <a:ext uri="{FF2B5EF4-FFF2-40B4-BE49-F238E27FC236}">
                <a16:creationId xmlns:a16="http://schemas.microsoft.com/office/drawing/2014/main" id="{70894704-E44C-F47F-3A3E-2A5D3C3D5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871" y="4482192"/>
            <a:ext cx="473529" cy="473529"/>
          </a:xfrm>
          <a:prstGeom prst="rect">
            <a:avLst/>
          </a:prstGeom>
        </p:spPr>
      </p:pic>
      <p:pic>
        <p:nvPicPr>
          <p:cNvPr id="3" name="Picture 2" descr="A poster for a student aid&#10;&#10;AI-generated content may be incorrect.">
            <a:extLst>
              <a:ext uri="{FF2B5EF4-FFF2-40B4-BE49-F238E27FC236}">
                <a16:creationId xmlns:a16="http://schemas.microsoft.com/office/drawing/2014/main" id="{E38D1802-D5FC-E6D9-3E40-170C7E2E62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7244" y="665194"/>
            <a:ext cx="3700724" cy="370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37523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114560</TotalTime>
  <Words>310</Words>
  <Application>Microsoft Macintosh PowerPoint</Application>
  <PresentationFormat>On-screen Show (16:9)</PresentationFormat>
  <Paragraphs>24</Paragraphs>
  <Slides>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Lato</vt:lpstr>
      <vt:lpstr>Simple Light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Nathan Houghton</cp:lastModifiedBy>
  <cp:revision>111</cp:revision>
  <dcterms:modified xsi:type="dcterms:W3CDTF">2025-03-21T20:25:03Z</dcterms:modified>
</cp:coreProperties>
</file>