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5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1qDqCVn318U1uwI3SZKv+Ries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19"/>
  </p:normalViewPr>
  <p:slideViewPr>
    <p:cSldViewPr snapToGrid="0">
      <p:cViewPr varScale="1">
        <p:scale>
          <a:sx n="146" d="100"/>
          <a:sy n="146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" name="Google Shape;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18f76091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g318f76091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"/>
          <p:cNvSpPr>
            <a:spLocks noGrp="1"/>
          </p:cNvSpPr>
          <p:nvPr>
            <p:ph type="pic" idx="2"/>
          </p:nvPr>
        </p:nvSpPr>
        <p:spPr>
          <a:xfrm>
            <a:off x="5347493" y="1198029"/>
            <a:ext cx="3021013" cy="30210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5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B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/>
        </p:nvSpPr>
        <p:spPr>
          <a:xfrm>
            <a:off x="2333720" y="2200251"/>
            <a:ext cx="4476559" cy="7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none" strike="noStrike" cap="none" dirty="0">
                <a:solidFill>
                  <a:schemeClr val="bg1"/>
                </a:solidFill>
                <a:latin typeface="Avenir Black" panose="02000503020000020003" pitchFamily="2" charset="0"/>
                <a:sym typeface="Arial"/>
              </a:rPr>
              <a:t>Organic Social </a:t>
            </a: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Posts</a:t>
            </a:r>
            <a:endParaRPr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3F66D-0F9B-417E-3D82-738C7A16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1837" y="4400504"/>
            <a:ext cx="16270683" cy="742996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4C9DFA9-B08C-20B7-D3E5-C8CE79864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0" y="4566767"/>
            <a:ext cx="1259840" cy="5767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Post Graphic</a:t>
            </a:r>
            <a:endParaRPr sz="1600" b="1" u="none" strike="noStrike" cap="none" dirty="0">
              <a:solidFill>
                <a:srgbClr val="3A3A3B"/>
              </a:solidFill>
              <a:latin typeface="Avenir Black" panose="02000503020000020003" pitchFamily="2" charset="0"/>
              <a:sym typeface="Arial"/>
            </a:endParaRPr>
          </a:p>
        </p:txBody>
      </p:sp>
      <p:sp>
        <p:nvSpPr>
          <p:cNvPr id="44" name="Google Shape;44;p13"/>
          <p:cNvSpPr txBox="1"/>
          <p:nvPr/>
        </p:nvSpPr>
        <p:spPr>
          <a:xfrm>
            <a:off x="257600" y="938893"/>
            <a:ext cx="4084200" cy="35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Post Copy: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 </a:t>
            </a:r>
            <a:endParaRPr sz="1100" b="1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A, B, C … 1, 2, 3 … You can play an important role in shaping young minds as an early childhood educator! </a:t>
            </a:r>
            <a:r>
              <a:rPr lang="en-US" sz="1100" dirty="0">
                <a:solidFill>
                  <a:srgbClr val="3A3A3B"/>
                </a:solidFill>
                <a:highlight>
                  <a:srgbClr val="FFFFFF"/>
                </a:highlight>
                <a:latin typeface="Avenir" panose="02000503020000020003" pitchFamily="2" charset="0"/>
              </a:rPr>
              <a:t>🧑‍🏫 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Preschool, prekindergarten, at-home care — the options are endless, and so are the pathways to get there. </a:t>
            </a:r>
            <a:r>
              <a:rPr lang="en-US" sz="1100" dirty="0">
                <a:solidFill>
                  <a:srgbClr val="3A3A3B"/>
                </a:solidFill>
                <a:highlight>
                  <a:srgbClr val="FFFFFF"/>
                </a:highlight>
                <a:latin typeface="Avenir" panose="02000503020000020003" pitchFamily="2" charset="0"/>
              </a:rPr>
              <a:t>🎓 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Whether it’s a certificate or associate or bachelor’s degree, there is financial support to help pay your way to your future career. Stop by the counseling office to learn more!</a:t>
            </a:r>
            <a:endParaRPr sz="1100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#ECE #</a:t>
            </a:r>
            <a:r>
              <a:rPr lang="en-US" sz="1100" u="none" strike="noStrike" cap="none" dirty="0" err="1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CollegeBoundMI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 </a:t>
            </a:r>
            <a:endParaRPr sz="1100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</p:txBody>
      </p:sp>
      <p:sp>
        <p:nvSpPr>
          <p:cNvPr id="45" name="Google Shape;45;p13"/>
          <p:cNvSpPr txBox="1"/>
          <p:nvPr/>
        </p:nvSpPr>
        <p:spPr>
          <a:xfrm>
            <a:off x="230200" y="187779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Organic Social Post</a:t>
            </a:r>
            <a:b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</a:br>
            <a: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“What Is Early Childhood Education”</a:t>
            </a:r>
            <a:endParaRPr sz="1400" b="1" u="none" strike="noStrike" cap="none" dirty="0">
              <a:solidFill>
                <a:srgbClr val="3A3A3B"/>
              </a:solidFill>
              <a:latin typeface="Avenir Black" panose="02000503020000020003" pitchFamily="2" charset="0"/>
              <a:sym typeface="Arial"/>
            </a:endParaRPr>
          </a:p>
        </p:txBody>
      </p:sp>
      <p:pic>
        <p:nvPicPr>
          <p:cNvPr id="3" name="24-AEYC-0139-OrganicSocial-1-005-PP.mp4">
            <a:hlinkClick r:id="" action="ppaction://media"/>
            <a:extLst>
              <a:ext uri="{FF2B5EF4-FFF2-40B4-BE49-F238E27FC236}">
                <a16:creationId xmlns:a16="http://schemas.microsoft.com/office/drawing/2014/main" id="{FFA714CF-B0EA-FDBF-93A9-D7320E0DFA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2150" y="878219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18f7609110_0_0"/>
          <p:cNvSpPr txBox="1"/>
          <p:nvPr/>
        </p:nvSpPr>
        <p:spPr>
          <a:xfrm>
            <a:off x="4841200" y="187779"/>
            <a:ext cx="4045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Post Graphic</a:t>
            </a:r>
            <a:endParaRPr sz="1600" b="1" u="none" strike="noStrike" cap="none" dirty="0">
              <a:solidFill>
                <a:srgbClr val="3A3A3B"/>
              </a:solidFill>
              <a:latin typeface="Avenir Black" panose="02000503020000020003" pitchFamily="2" charset="0"/>
              <a:sym typeface="Arial"/>
            </a:endParaRPr>
          </a:p>
        </p:txBody>
      </p:sp>
      <p:sp>
        <p:nvSpPr>
          <p:cNvPr id="55" name="Google Shape;55;g318f7609110_0_0"/>
          <p:cNvSpPr txBox="1"/>
          <p:nvPr/>
        </p:nvSpPr>
        <p:spPr>
          <a:xfrm>
            <a:off x="257600" y="938893"/>
            <a:ext cx="4084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Post Copy: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u="none" strike="noStrike" cap="none" dirty="0">
              <a:solidFill>
                <a:srgbClr val="3A3A3B"/>
              </a:solidFill>
              <a:latin typeface="Avenir Black" panose="02000503020000020003" pitchFamily="2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Can you imagine a job that involves building blanket forts, playing dress-up or crafting macaroni necklaces? </a:t>
            </a:r>
            <a:r>
              <a:rPr lang="en-US" sz="1100" dirty="0">
                <a:solidFill>
                  <a:srgbClr val="3A3A3B"/>
                </a:solidFill>
                <a:highlight>
                  <a:srgbClr val="FFFFFF"/>
                </a:highlight>
                <a:latin typeface="Avenir" panose="02000503020000020003" pitchFamily="2" charset="0"/>
              </a:rPr>
              <a:t>🎨 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A</a:t>
            </a:r>
            <a:r>
              <a:rPr lang="en-US" sz="1100" dirty="0">
                <a:solidFill>
                  <a:srgbClr val="3A3A3B"/>
                </a:solidFill>
                <a:latin typeface="Avenir" panose="02000503020000020003" pitchFamily="2" charset="0"/>
              </a:rPr>
              <a:t> career in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 early childhood education</a:t>
            </a:r>
            <a:r>
              <a:rPr lang="en-US" sz="1100" dirty="0">
                <a:solidFill>
                  <a:srgbClr val="3A3A3B"/>
                </a:solidFill>
                <a:latin typeface="Avenir" panose="02000503020000020003" pitchFamily="2" charset="0"/>
              </a:rPr>
              <a:t> 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is all that and so much more! Few careers allow you to experience the wonder, joy and fun of childhood every day, not to mention making a unique impact in a child’s life. </a:t>
            </a:r>
            <a:r>
              <a:rPr lang="en-US" sz="1100" dirty="0">
                <a:solidFill>
                  <a:srgbClr val="3A3A3B"/>
                </a:solidFill>
                <a:highlight>
                  <a:srgbClr val="FFFFFF"/>
                </a:highlight>
                <a:latin typeface="Avenir" panose="02000503020000020003" pitchFamily="2" charset="0"/>
              </a:rPr>
              <a:t>📚 </a:t>
            </a: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Visit the counseling office today to talk about your path in early childhood education! </a:t>
            </a:r>
            <a:r>
              <a:rPr lang="en-US" sz="1100" dirty="0">
                <a:solidFill>
                  <a:srgbClr val="3A3A3B"/>
                </a:solidFill>
                <a:highlight>
                  <a:srgbClr val="FFFFFF"/>
                </a:highlight>
                <a:latin typeface="Avenir" panose="02000503020000020003" pitchFamily="2" charset="0"/>
              </a:rPr>
              <a:t>✏️</a:t>
            </a:r>
            <a:endParaRPr sz="1100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none" strike="noStrike" cap="none" dirty="0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#ECE #</a:t>
            </a:r>
            <a:r>
              <a:rPr lang="en-US" sz="1100" u="none" strike="noStrike" cap="none" dirty="0" err="1">
                <a:solidFill>
                  <a:srgbClr val="3A3A3B"/>
                </a:solidFill>
                <a:latin typeface="Avenir" panose="02000503020000020003" pitchFamily="2" charset="0"/>
                <a:sym typeface="Arial"/>
              </a:rPr>
              <a:t>CollegeBoundMI</a:t>
            </a:r>
            <a:endParaRPr sz="1100" u="none" strike="noStrike" cap="none" dirty="0">
              <a:solidFill>
                <a:srgbClr val="3A3A3B"/>
              </a:solidFill>
              <a:latin typeface="Avenir" panose="02000503020000020003" pitchFamily="2" charset="0"/>
              <a:sym typeface="Arial"/>
            </a:endParaRPr>
          </a:p>
        </p:txBody>
      </p:sp>
      <p:sp>
        <p:nvSpPr>
          <p:cNvPr id="56" name="Google Shape;56;g318f7609110_0_0"/>
          <p:cNvSpPr txBox="1"/>
          <p:nvPr/>
        </p:nvSpPr>
        <p:spPr>
          <a:xfrm>
            <a:off x="230200" y="187779"/>
            <a:ext cx="40725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Organic Social Post</a:t>
            </a:r>
            <a:b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</a:br>
            <a:r>
              <a:rPr lang="en-US" sz="1600" b="1" u="none" strike="noStrike" cap="none" dirty="0">
                <a:solidFill>
                  <a:srgbClr val="3A3A3B"/>
                </a:solidFill>
                <a:latin typeface="Avenir Black" panose="02000503020000020003" pitchFamily="2" charset="0"/>
                <a:sym typeface="Arial"/>
              </a:rPr>
              <a:t>“Why Early Childhood Education”</a:t>
            </a:r>
            <a:endParaRPr sz="1400" b="1" u="none" strike="noStrike" cap="none" dirty="0">
              <a:solidFill>
                <a:srgbClr val="3A3A3B"/>
              </a:solidFill>
              <a:latin typeface="Avenir Black" panose="02000503020000020003" pitchFamily="2" charset="0"/>
              <a:sym typeface="Arial"/>
            </a:endParaRPr>
          </a:p>
        </p:txBody>
      </p:sp>
      <p:pic>
        <p:nvPicPr>
          <p:cNvPr id="3" name="24-AEYC-0111-OrganicSocial-2-005-PP.mp4">
            <a:hlinkClick r:id="" action="ppaction://media"/>
            <a:extLst>
              <a:ext uri="{FF2B5EF4-FFF2-40B4-BE49-F238E27FC236}">
                <a16:creationId xmlns:a16="http://schemas.microsoft.com/office/drawing/2014/main" id="{72447020-E1F9-3E83-6676-7F3F6037E7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2150" y="878079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206</Words>
  <Application>Microsoft Macintosh PowerPoint</Application>
  <PresentationFormat>On-screen Show (16:9)</PresentationFormat>
  <Paragraphs>15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Avenir</vt:lpstr>
      <vt:lpstr>Avenir Black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Kaila Szafranski</cp:lastModifiedBy>
  <cp:revision>10</cp:revision>
  <dcterms:modified xsi:type="dcterms:W3CDTF">2025-02-18T13:14:16Z</dcterms:modified>
</cp:coreProperties>
</file>