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83" r:id="rId4"/>
    <p:sldId id="277" r:id="rId5"/>
    <p:sldId id="278" r:id="rId6"/>
    <p:sldId id="284" r:id="rId7"/>
    <p:sldId id="265" r:id="rId8"/>
    <p:sldId id="279" r:id="rId9"/>
    <p:sldId id="280" r:id="rId10"/>
    <p:sldId id="281" r:id="rId11"/>
    <p:sldId id="28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9652"/>
    <a:srgbClr val="42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8219"/>
  </p:normalViewPr>
  <p:slideViewPr>
    <p:cSldViewPr snapToGrid="0" showGuides="1">
      <p:cViewPr varScale="1">
        <p:scale>
          <a:sx n="109" d="100"/>
          <a:sy n="109" d="100"/>
        </p:scale>
        <p:origin x="224" y="24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5D3DE-DD7B-3C47-ABB7-8795D06E92F4}" type="datetimeFigureOut">
              <a:rPr lang="en-US" smtClean="0"/>
              <a:t>3/18/25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257CC-5F23-B845-AAE7-68364BAB0F48}" type="slidenum">
              <a:rPr lang="en-US" smtClean="0"/>
              <a:t>‹#›</a:t>
            </a:fld>
            <a:endParaRPr lang="en-US"/>
          </a:p>
        </p:txBody>
      </p:sp>
    </p:spTree>
    <p:extLst>
      <p:ext uri="{BB962C8B-B14F-4D97-AF65-F5344CB8AC3E}">
        <p14:creationId xmlns:p14="http://schemas.microsoft.com/office/powerpoint/2010/main" val="84086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I’m going to talk about what a career in early childhood education looks like, degree and certificate options, as well as scholarship opportunities.</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1</a:t>
            </a:fld>
            <a:endParaRPr lang="en-US"/>
          </a:p>
        </p:txBody>
      </p:sp>
    </p:spTree>
    <p:extLst>
      <p:ext uri="{BB962C8B-B14F-4D97-AF65-F5344CB8AC3E}">
        <p14:creationId xmlns:p14="http://schemas.microsoft.com/office/powerpoint/2010/main" val="295686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dirty="0"/>
              <a:t>Now that you know more about early childhood education and what opportunities await you, I encourage you to explore it more!</a:t>
            </a:r>
          </a:p>
          <a:p>
            <a:pPr marL="457200" lvl="0" indent="-298450" algn="l" rtl="0">
              <a:lnSpc>
                <a:spcPct val="100000"/>
              </a:lnSpc>
              <a:spcBef>
                <a:spcPts val="0"/>
              </a:spcBef>
              <a:spcAft>
                <a:spcPts val="0"/>
              </a:spcAft>
              <a:buSzPts val="1100"/>
              <a:buChar char="●"/>
            </a:pPr>
            <a:r>
              <a:rPr lang="en-US" dirty="0"/>
              <a:t>Connect with a counselor today to talk about your interests or visit the Michigan AEYC website to learn more about any of these options.</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10</a:t>
            </a:fld>
            <a:endParaRPr lang="en-US"/>
          </a:p>
        </p:txBody>
      </p:sp>
    </p:spTree>
    <p:extLst>
      <p:ext uri="{BB962C8B-B14F-4D97-AF65-F5344CB8AC3E}">
        <p14:creationId xmlns:p14="http://schemas.microsoft.com/office/powerpoint/2010/main" val="153920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6CA9D-C6CA-605D-31FA-DC638EA90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67437-B39E-F920-240E-81B3A270B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6D9BC-E371-CC75-7C61-707EF7E38F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I’m going to talk about what a career in early childhood education looks like, degree and certificate options, as well as scholarship opportunities.</a:t>
            </a:r>
          </a:p>
          <a:p>
            <a:endParaRPr lang="en-US" dirty="0"/>
          </a:p>
        </p:txBody>
      </p:sp>
      <p:sp>
        <p:nvSpPr>
          <p:cNvPr id="4" name="Slide Number Placeholder 3">
            <a:extLst>
              <a:ext uri="{FF2B5EF4-FFF2-40B4-BE49-F238E27FC236}">
                <a16:creationId xmlns:a16="http://schemas.microsoft.com/office/drawing/2014/main" id="{59154584-C46A-C3DA-C8DF-BA56A3E9B536}"/>
              </a:ext>
            </a:extLst>
          </p:cNvPr>
          <p:cNvSpPr>
            <a:spLocks noGrp="1"/>
          </p:cNvSpPr>
          <p:nvPr>
            <p:ph type="sldNum" sz="quarter" idx="5"/>
          </p:nvPr>
        </p:nvSpPr>
        <p:spPr/>
        <p:txBody>
          <a:bodyPr/>
          <a:lstStyle/>
          <a:p>
            <a:fld id="{9AB257CC-5F23-B845-AAE7-68364BAB0F48}" type="slidenum">
              <a:rPr lang="en-US" smtClean="0"/>
              <a:t>11</a:t>
            </a:fld>
            <a:endParaRPr lang="en-US"/>
          </a:p>
        </p:txBody>
      </p:sp>
    </p:spTree>
    <p:extLst>
      <p:ext uri="{BB962C8B-B14F-4D97-AF65-F5344CB8AC3E}">
        <p14:creationId xmlns:p14="http://schemas.microsoft.com/office/powerpoint/2010/main" val="198152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Here is an overview of what we’re going to cover in today’s presentation:</a:t>
            </a:r>
          </a:p>
          <a:p>
            <a:pPr marL="457200" lvl="0" indent="-298450" algn="l" rtl="0">
              <a:lnSpc>
                <a:spcPct val="100000"/>
              </a:lnSpc>
              <a:spcBef>
                <a:spcPts val="0"/>
              </a:spcBef>
              <a:spcAft>
                <a:spcPts val="0"/>
              </a:spcAft>
              <a:buSzPts val="1100"/>
              <a:buChar char="●"/>
            </a:pPr>
            <a:r>
              <a:rPr lang="en-US" dirty="0"/>
              <a:t>What is early childhood education</a:t>
            </a:r>
          </a:p>
          <a:p>
            <a:pPr marL="457200" lvl="0" indent="-298450" algn="l" rtl="0">
              <a:lnSpc>
                <a:spcPct val="100000"/>
              </a:lnSpc>
              <a:spcBef>
                <a:spcPts val="0"/>
              </a:spcBef>
              <a:spcAft>
                <a:spcPts val="0"/>
              </a:spcAft>
              <a:buSzPts val="1100"/>
              <a:buChar char="●"/>
            </a:pPr>
            <a:r>
              <a:rPr lang="en-US" dirty="0"/>
              <a:t>Why choose a career in early childhood education</a:t>
            </a:r>
          </a:p>
          <a:p>
            <a:pPr marL="457200" lvl="0" indent="-298450" algn="l" rtl="0">
              <a:lnSpc>
                <a:spcPct val="100000"/>
              </a:lnSpc>
              <a:spcBef>
                <a:spcPts val="0"/>
              </a:spcBef>
              <a:spcAft>
                <a:spcPts val="0"/>
              </a:spcAft>
              <a:buSzPts val="1100"/>
              <a:buChar char="●"/>
            </a:pPr>
            <a:r>
              <a:rPr lang="en-US" dirty="0"/>
              <a:t>Career paths and education</a:t>
            </a:r>
          </a:p>
          <a:p>
            <a:pPr marL="457200" lvl="0" indent="-298450" algn="l" rtl="0">
              <a:lnSpc>
                <a:spcPct val="100000"/>
              </a:lnSpc>
              <a:spcBef>
                <a:spcPts val="0"/>
              </a:spcBef>
              <a:spcAft>
                <a:spcPts val="0"/>
              </a:spcAft>
              <a:buSzPts val="1100"/>
              <a:buChar char="●"/>
            </a:pPr>
            <a:r>
              <a:rPr lang="en-US" dirty="0"/>
              <a:t>The Child Development Associate credential</a:t>
            </a:r>
          </a:p>
          <a:p>
            <a:pPr marL="457200" lvl="0" indent="-298450" algn="l" rtl="0">
              <a:lnSpc>
                <a:spcPct val="100000"/>
              </a:lnSpc>
              <a:spcBef>
                <a:spcPts val="0"/>
              </a:spcBef>
              <a:spcAft>
                <a:spcPts val="0"/>
              </a:spcAft>
              <a:buSzPts val="1100"/>
              <a:buChar char="●"/>
            </a:pPr>
            <a:r>
              <a:rPr lang="en-US" dirty="0"/>
              <a:t>The Michigan Youth Development Associate credential</a:t>
            </a:r>
          </a:p>
          <a:p>
            <a:pPr marL="457200" lvl="0" indent="-298450" algn="l" rtl="0">
              <a:lnSpc>
                <a:spcPct val="100000"/>
              </a:lnSpc>
              <a:spcBef>
                <a:spcPts val="0"/>
              </a:spcBef>
              <a:spcAft>
                <a:spcPts val="0"/>
              </a:spcAft>
              <a:buSzPts val="1100"/>
              <a:buChar char="●"/>
            </a:pPr>
            <a:r>
              <a:rPr lang="en-US" dirty="0"/>
              <a:t>The TEACH Early Childhood® Michigan scholarship program and opportunities</a:t>
            </a:r>
          </a:p>
          <a:p>
            <a:pPr marL="457200" lvl="0" indent="-298450" algn="l" rtl="0">
              <a:lnSpc>
                <a:spcPct val="100000"/>
              </a:lnSpc>
              <a:spcBef>
                <a:spcPts val="0"/>
              </a:spcBef>
              <a:spcAft>
                <a:spcPts val="0"/>
              </a:spcAft>
              <a:buSzPts val="1100"/>
              <a:buChar char="●"/>
            </a:pPr>
            <a:r>
              <a:rPr lang="en-US" dirty="0"/>
              <a:t>And next steps!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Let’s get started!</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2</a:t>
            </a:fld>
            <a:endParaRPr lang="en-US"/>
          </a:p>
        </p:txBody>
      </p:sp>
    </p:spTree>
    <p:extLst>
      <p:ext uri="{BB962C8B-B14F-4D97-AF65-F5344CB8AC3E}">
        <p14:creationId xmlns:p14="http://schemas.microsoft.com/office/powerpoint/2010/main" val="4659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6BF3B-47BB-2287-7304-A2351F92C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1353B-322B-9CF7-3F98-D50D5D0C6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C7399-629F-EEEB-33A2-8EFEDBAD5A00}"/>
              </a:ext>
            </a:extLst>
          </p:cNvPr>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dirty="0"/>
              <a:t>Let’s start by talking about what is early childhood education.</a:t>
            </a:r>
          </a:p>
          <a:p>
            <a:pPr marL="457200" lvl="0" indent="-298450" algn="l" rtl="0">
              <a:lnSpc>
                <a:spcPct val="100000"/>
              </a:lnSpc>
              <a:spcBef>
                <a:spcPts val="0"/>
              </a:spcBef>
              <a:spcAft>
                <a:spcPts val="0"/>
              </a:spcAft>
              <a:buSzPts val="1100"/>
              <a:buChar char="●"/>
            </a:pPr>
            <a:r>
              <a:rPr lang="en-US" dirty="0"/>
              <a:t>It’s a career focused on helping young children learn and grow in the earliest years of their lives.</a:t>
            </a:r>
          </a:p>
          <a:p>
            <a:pPr marL="457200" lvl="0" indent="-298450" algn="l" rtl="0">
              <a:lnSpc>
                <a:spcPct val="100000"/>
              </a:lnSpc>
              <a:spcBef>
                <a:spcPts val="0"/>
              </a:spcBef>
              <a:spcAft>
                <a:spcPts val="0"/>
              </a:spcAft>
              <a:buSzPts val="1100"/>
              <a:buChar char="●"/>
            </a:pPr>
            <a:r>
              <a:rPr lang="en-US" dirty="0"/>
              <a:t>We usually define early childhood from birth through age eight.</a:t>
            </a:r>
          </a:p>
          <a:p>
            <a:pPr marL="457200" lvl="0" indent="-298450" algn="l" rtl="0">
              <a:lnSpc>
                <a:spcPct val="100000"/>
              </a:lnSpc>
              <a:spcBef>
                <a:spcPts val="0"/>
              </a:spcBef>
              <a:spcAft>
                <a:spcPts val="0"/>
              </a:spcAft>
              <a:buSzPts val="1100"/>
              <a:buChar char="●"/>
            </a:pPr>
            <a:r>
              <a:rPr lang="en-US" dirty="0"/>
              <a:t>This is a great path for anyone who loves working with children and who wants to make an impact on the minds of young people.</a:t>
            </a:r>
          </a:p>
          <a:p>
            <a:endParaRPr lang="en-US" dirty="0"/>
          </a:p>
        </p:txBody>
      </p:sp>
      <p:sp>
        <p:nvSpPr>
          <p:cNvPr id="4" name="Slide Number Placeholder 3">
            <a:extLst>
              <a:ext uri="{FF2B5EF4-FFF2-40B4-BE49-F238E27FC236}">
                <a16:creationId xmlns:a16="http://schemas.microsoft.com/office/drawing/2014/main" id="{E803ED98-AB61-0ADB-8EAB-30D839D38CB9}"/>
              </a:ext>
            </a:extLst>
          </p:cNvPr>
          <p:cNvSpPr>
            <a:spLocks noGrp="1"/>
          </p:cNvSpPr>
          <p:nvPr>
            <p:ph type="sldNum" sz="quarter" idx="5"/>
          </p:nvPr>
        </p:nvSpPr>
        <p:spPr/>
        <p:txBody>
          <a:bodyPr/>
          <a:lstStyle/>
          <a:p>
            <a:fld id="{9AB257CC-5F23-B845-AAE7-68364BAB0F48}" type="slidenum">
              <a:rPr lang="en-US" smtClean="0"/>
              <a:t>3</a:t>
            </a:fld>
            <a:endParaRPr lang="en-US"/>
          </a:p>
        </p:txBody>
      </p:sp>
    </p:spTree>
    <p:extLst>
      <p:ext uri="{BB962C8B-B14F-4D97-AF65-F5344CB8AC3E}">
        <p14:creationId xmlns:p14="http://schemas.microsoft.com/office/powerpoint/2010/main" val="258583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Why should someone choose a career in early childhood education? Well, there are many reasons!</a:t>
            </a:r>
          </a:p>
          <a:p>
            <a:pPr marL="457200" lvl="0" indent="-298450" algn="l" rtl="0">
              <a:lnSpc>
                <a:spcPct val="100000"/>
              </a:lnSpc>
              <a:spcBef>
                <a:spcPts val="0"/>
              </a:spcBef>
              <a:spcAft>
                <a:spcPts val="0"/>
              </a:spcAft>
              <a:buSzPts val="1100"/>
              <a:buChar char="●"/>
            </a:pPr>
            <a:r>
              <a:rPr lang="en-US" dirty="0"/>
              <a:t>You can make a lasting impact on a child’s life during the most vital development years.</a:t>
            </a:r>
          </a:p>
          <a:p>
            <a:pPr marL="457200" lvl="0" indent="-298450" algn="l" rtl="0">
              <a:lnSpc>
                <a:spcPct val="100000"/>
              </a:lnSpc>
              <a:spcBef>
                <a:spcPts val="0"/>
              </a:spcBef>
              <a:spcAft>
                <a:spcPts val="0"/>
              </a:spcAft>
              <a:buSzPts val="1100"/>
              <a:buChar char="●"/>
            </a:pPr>
            <a:r>
              <a:rPr lang="en-US" dirty="0"/>
              <a:t>You get to work with a community of people who are passionate about their work. It takes a special group of people to be early childhood educators!</a:t>
            </a:r>
          </a:p>
          <a:p>
            <a:pPr marL="457200" lvl="0" indent="-298450" algn="l" rtl="0">
              <a:lnSpc>
                <a:spcPct val="100000"/>
              </a:lnSpc>
              <a:spcBef>
                <a:spcPts val="0"/>
              </a:spcBef>
              <a:spcAft>
                <a:spcPts val="0"/>
              </a:spcAft>
              <a:buSzPts val="1100"/>
              <a:buChar char="●"/>
            </a:pPr>
            <a:r>
              <a:rPr lang="en-US" dirty="0"/>
              <a:t>You get to experience the daily joys of childhood. Think of those little giggles as children play and learn or the beloved macaroni art! You get to be part of that daily fun and exploration.</a:t>
            </a:r>
          </a:p>
          <a:p>
            <a:pPr marL="457200" lvl="0" indent="-298450" algn="l" rtl="0">
              <a:lnSpc>
                <a:spcPct val="100000"/>
              </a:lnSpc>
              <a:spcBef>
                <a:spcPts val="0"/>
              </a:spcBef>
              <a:spcAft>
                <a:spcPts val="0"/>
              </a:spcAft>
              <a:buSzPts val="1100"/>
              <a:buChar char="●"/>
            </a:pPr>
            <a:r>
              <a:rPr lang="en-US" dirty="0"/>
              <a:t>A career in early childhood has many different career paths — from childcare center workers to directors, team leaders and preschool teachers. The options are endless!</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4</a:t>
            </a:fld>
            <a:endParaRPr lang="en-US"/>
          </a:p>
        </p:txBody>
      </p:sp>
    </p:spTree>
    <p:extLst>
      <p:ext uri="{BB962C8B-B14F-4D97-AF65-F5344CB8AC3E}">
        <p14:creationId xmlns:p14="http://schemas.microsoft.com/office/powerpoint/2010/main" val="2785034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Let’s dive into those diverse careers paths, as well as the education options for early childhood education.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First, let’s talk about career options. You could work in everything from a preschool to a child care center or referral agency and so much more!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There are also numerous education paths you could choose from including:</a:t>
            </a:r>
          </a:p>
          <a:p>
            <a:pPr marL="457200" lvl="0" indent="-298450" algn="l" rtl="0">
              <a:lnSpc>
                <a:spcPct val="100000"/>
              </a:lnSpc>
              <a:spcBef>
                <a:spcPts val="0"/>
              </a:spcBef>
              <a:spcAft>
                <a:spcPts val="0"/>
              </a:spcAft>
              <a:buSzPts val="1100"/>
              <a:buChar char="●"/>
            </a:pPr>
            <a:r>
              <a:rPr lang="en-US" dirty="0"/>
              <a:t>The Child Development Associate credential</a:t>
            </a:r>
          </a:p>
          <a:p>
            <a:pPr marL="457200" lvl="0" indent="-298450" algn="l" rtl="0">
              <a:lnSpc>
                <a:spcPct val="100000"/>
              </a:lnSpc>
              <a:spcBef>
                <a:spcPts val="0"/>
              </a:spcBef>
              <a:spcAft>
                <a:spcPts val="0"/>
              </a:spcAft>
              <a:buSzPts val="1100"/>
              <a:buChar char="●"/>
            </a:pPr>
            <a:r>
              <a:rPr lang="en-US" dirty="0"/>
              <a:t>The Michigan Youth Development Associate credential</a:t>
            </a:r>
          </a:p>
          <a:p>
            <a:pPr marL="457200" lvl="0" indent="-298450" algn="l" rtl="0">
              <a:lnSpc>
                <a:spcPct val="100000"/>
              </a:lnSpc>
              <a:spcBef>
                <a:spcPts val="0"/>
              </a:spcBef>
              <a:spcAft>
                <a:spcPts val="0"/>
              </a:spcAft>
              <a:buSzPts val="1100"/>
              <a:buChar char="●"/>
            </a:pPr>
            <a:r>
              <a:rPr lang="en-US" dirty="0"/>
              <a:t>An associate’s degree</a:t>
            </a:r>
          </a:p>
          <a:p>
            <a:pPr marL="457200" lvl="0" indent="-298450" algn="l" rtl="0">
              <a:lnSpc>
                <a:spcPct val="100000"/>
              </a:lnSpc>
              <a:spcBef>
                <a:spcPts val="0"/>
              </a:spcBef>
              <a:spcAft>
                <a:spcPts val="0"/>
              </a:spcAft>
              <a:buSzPts val="1100"/>
              <a:buChar char="●"/>
            </a:pPr>
            <a:r>
              <a:rPr lang="en-US" dirty="0"/>
              <a:t>A bachelor’s degree</a:t>
            </a:r>
          </a:p>
          <a:p>
            <a:pPr marL="457200" lvl="0" indent="-298450" algn="l" rtl="0">
              <a:lnSpc>
                <a:spcPct val="100000"/>
              </a:lnSpc>
              <a:spcBef>
                <a:spcPts val="0"/>
              </a:spcBef>
              <a:spcAft>
                <a:spcPts val="0"/>
              </a:spcAft>
              <a:buSzPts val="1100"/>
              <a:buChar char="●"/>
            </a:pPr>
            <a:r>
              <a:rPr lang="en-US" dirty="0"/>
              <a:t>Or a master’s degree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Let’s dive into a couple of these a little deeper.</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5</a:t>
            </a:fld>
            <a:endParaRPr lang="en-US"/>
          </a:p>
        </p:txBody>
      </p:sp>
    </p:spTree>
    <p:extLst>
      <p:ext uri="{BB962C8B-B14F-4D97-AF65-F5344CB8AC3E}">
        <p14:creationId xmlns:p14="http://schemas.microsoft.com/office/powerpoint/2010/main" val="191662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332CB-01B6-F6D0-B052-C2447837E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73D18-D07E-6261-297E-00495887C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DF3E1-1778-D632-2723-65BD38C42DA5}"/>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Let’s dive into those diverse careers paths, as well as the education options for early childhood education.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First, let’s talk about career options. You could work in everything from a preschool to a child care center or referral agency and so much more!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There are also numerous education paths you could choose from including:</a:t>
            </a:r>
          </a:p>
          <a:p>
            <a:pPr marL="457200" lvl="0" indent="-298450" algn="l" rtl="0">
              <a:lnSpc>
                <a:spcPct val="100000"/>
              </a:lnSpc>
              <a:spcBef>
                <a:spcPts val="0"/>
              </a:spcBef>
              <a:spcAft>
                <a:spcPts val="0"/>
              </a:spcAft>
              <a:buSzPts val="1100"/>
              <a:buChar char="●"/>
            </a:pPr>
            <a:r>
              <a:rPr lang="en-US" dirty="0"/>
              <a:t>The Child Development Associate credential</a:t>
            </a:r>
          </a:p>
          <a:p>
            <a:pPr marL="457200" lvl="0" indent="-298450" algn="l" rtl="0">
              <a:lnSpc>
                <a:spcPct val="100000"/>
              </a:lnSpc>
              <a:spcBef>
                <a:spcPts val="0"/>
              </a:spcBef>
              <a:spcAft>
                <a:spcPts val="0"/>
              </a:spcAft>
              <a:buSzPts val="1100"/>
              <a:buChar char="●"/>
            </a:pPr>
            <a:r>
              <a:rPr lang="en-US" dirty="0"/>
              <a:t>The Michigan Youth Development Associate credential</a:t>
            </a:r>
          </a:p>
          <a:p>
            <a:pPr marL="457200" lvl="0" indent="-298450" algn="l" rtl="0">
              <a:lnSpc>
                <a:spcPct val="100000"/>
              </a:lnSpc>
              <a:spcBef>
                <a:spcPts val="0"/>
              </a:spcBef>
              <a:spcAft>
                <a:spcPts val="0"/>
              </a:spcAft>
              <a:buSzPts val="1100"/>
              <a:buChar char="●"/>
            </a:pPr>
            <a:r>
              <a:rPr lang="en-US" dirty="0"/>
              <a:t>An associate’s degree</a:t>
            </a:r>
          </a:p>
          <a:p>
            <a:pPr marL="457200" lvl="0" indent="-298450" algn="l" rtl="0">
              <a:lnSpc>
                <a:spcPct val="100000"/>
              </a:lnSpc>
              <a:spcBef>
                <a:spcPts val="0"/>
              </a:spcBef>
              <a:spcAft>
                <a:spcPts val="0"/>
              </a:spcAft>
              <a:buSzPts val="1100"/>
              <a:buChar char="●"/>
            </a:pPr>
            <a:r>
              <a:rPr lang="en-US" dirty="0"/>
              <a:t>A bachelor’s degree</a:t>
            </a:r>
          </a:p>
          <a:p>
            <a:pPr marL="457200" lvl="0" indent="-298450" algn="l" rtl="0">
              <a:lnSpc>
                <a:spcPct val="100000"/>
              </a:lnSpc>
              <a:spcBef>
                <a:spcPts val="0"/>
              </a:spcBef>
              <a:spcAft>
                <a:spcPts val="0"/>
              </a:spcAft>
              <a:buSzPts val="1100"/>
              <a:buChar char="●"/>
            </a:pPr>
            <a:r>
              <a:rPr lang="en-US" dirty="0"/>
              <a:t>Or a master’s degree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Let’s dive into a couple of these a little deeper.</a:t>
            </a:r>
          </a:p>
          <a:p>
            <a:endParaRPr lang="en-US" dirty="0"/>
          </a:p>
        </p:txBody>
      </p:sp>
      <p:sp>
        <p:nvSpPr>
          <p:cNvPr id="4" name="Slide Number Placeholder 3">
            <a:extLst>
              <a:ext uri="{FF2B5EF4-FFF2-40B4-BE49-F238E27FC236}">
                <a16:creationId xmlns:a16="http://schemas.microsoft.com/office/drawing/2014/main" id="{B2DF455F-6F08-4ACA-1EC3-84211162A943}"/>
              </a:ext>
            </a:extLst>
          </p:cNvPr>
          <p:cNvSpPr>
            <a:spLocks noGrp="1"/>
          </p:cNvSpPr>
          <p:nvPr>
            <p:ph type="sldNum" sz="quarter" idx="5"/>
          </p:nvPr>
        </p:nvSpPr>
        <p:spPr/>
        <p:txBody>
          <a:bodyPr/>
          <a:lstStyle/>
          <a:p>
            <a:fld id="{9AB257CC-5F23-B845-AAE7-68364BAB0F48}" type="slidenum">
              <a:rPr lang="en-US" smtClean="0"/>
              <a:t>6</a:t>
            </a:fld>
            <a:endParaRPr lang="en-US"/>
          </a:p>
        </p:txBody>
      </p:sp>
    </p:spTree>
    <p:extLst>
      <p:ext uri="{BB962C8B-B14F-4D97-AF65-F5344CB8AC3E}">
        <p14:creationId xmlns:p14="http://schemas.microsoft.com/office/powerpoint/2010/main" val="362456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dirty="0"/>
              <a:t>The Child Development Associate or CDA is the first credential I want to talk about.</a:t>
            </a:r>
          </a:p>
          <a:p>
            <a:pPr marL="457200" lvl="0" indent="-298450" algn="l" rtl="0">
              <a:lnSpc>
                <a:spcPct val="100000"/>
              </a:lnSpc>
              <a:spcBef>
                <a:spcPts val="0"/>
              </a:spcBef>
              <a:spcAft>
                <a:spcPts val="0"/>
              </a:spcAft>
              <a:buSzPts val="1100"/>
              <a:buChar char="●"/>
            </a:pPr>
            <a:r>
              <a:rPr lang="en-US" dirty="0"/>
              <a:t>It’s a nationally recognized certification for working with children ages birth through age 5.</a:t>
            </a:r>
          </a:p>
          <a:p>
            <a:pPr marL="457200" lvl="0" indent="-298450" algn="l" rtl="0">
              <a:lnSpc>
                <a:spcPct val="100000"/>
              </a:lnSpc>
              <a:spcBef>
                <a:spcPts val="0"/>
              </a:spcBef>
              <a:spcAft>
                <a:spcPts val="0"/>
              </a:spcAft>
              <a:buSzPts val="1100"/>
              <a:buChar char="●"/>
            </a:pPr>
            <a:r>
              <a:rPr lang="en-US" dirty="0"/>
              <a:t>It’s a great and affordable place to start your career in early childhood education.</a:t>
            </a:r>
          </a:p>
          <a:p>
            <a:pPr marL="457200" lvl="0" indent="-298450" algn="l" rtl="0">
              <a:lnSpc>
                <a:spcPct val="100000"/>
              </a:lnSpc>
              <a:spcBef>
                <a:spcPts val="0"/>
              </a:spcBef>
              <a:spcAft>
                <a:spcPts val="0"/>
              </a:spcAft>
              <a:buSzPts val="1100"/>
              <a:buChar char="●"/>
            </a:pPr>
            <a:r>
              <a:rPr lang="en-US" dirty="0"/>
              <a:t>The requirements for the credential are:</a:t>
            </a:r>
          </a:p>
          <a:p>
            <a:pPr marL="914400" lvl="0" indent="-298450" algn="l" rtl="0">
              <a:lnSpc>
                <a:spcPct val="100000"/>
              </a:lnSpc>
              <a:spcBef>
                <a:spcPts val="0"/>
              </a:spcBef>
              <a:spcAft>
                <a:spcPts val="0"/>
              </a:spcAft>
              <a:buSzPts val="1100"/>
              <a:buChar char="●"/>
            </a:pPr>
            <a:r>
              <a:rPr lang="en-US" dirty="0"/>
              <a:t>You must have a high school diploma or be a high school junior or senior who is enrolled in an early education or child development career and technical program.</a:t>
            </a:r>
          </a:p>
          <a:p>
            <a:pPr marL="914400" lvl="0" indent="-298450" algn="l" rtl="0">
              <a:lnSpc>
                <a:spcPct val="100000"/>
              </a:lnSpc>
              <a:spcBef>
                <a:spcPts val="0"/>
              </a:spcBef>
              <a:spcAft>
                <a:spcPts val="0"/>
              </a:spcAft>
              <a:buSzPts val="1100"/>
              <a:buChar char="●"/>
            </a:pPr>
            <a:r>
              <a:rPr lang="en-US" dirty="0"/>
              <a:t>You must complete 120 hours of professional education.</a:t>
            </a:r>
          </a:p>
          <a:p>
            <a:pPr marL="914400" lvl="0" indent="-298450" algn="l" rtl="0">
              <a:lnSpc>
                <a:spcPct val="100000"/>
              </a:lnSpc>
              <a:spcBef>
                <a:spcPts val="0"/>
              </a:spcBef>
              <a:spcAft>
                <a:spcPts val="0"/>
              </a:spcAft>
              <a:buSzPts val="1100"/>
              <a:buChar char="●"/>
            </a:pPr>
            <a:r>
              <a:rPr lang="en-US" dirty="0"/>
              <a:t>You must complete 480 hours of hands-on experience with young children.</a:t>
            </a:r>
          </a:p>
          <a:p>
            <a:pPr marL="914400" lvl="0" indent="-298450" algn="l" rtl="0">
              <a:lnSpc>
                <a:spcPct val="100000"/>
              </a:lnSpc>
              <a:spcBef>
                <a:spcPts val="0"/>
              </a:spcBef>
              <a:spcAft>
                <a:spcPts val="0"/>
              </a:spcAft>
              <a:buSzPts val="1100"/>
              <a:buChar char="●"/>
            </a:pPr>
            <a:r>
              <a:rPr lang="en-US" dirty="0"/>
              <a:t>And you must prepare a portfolio to showcase your experiences and work in early childhood education.</a:t>
            </a:r>
          </a:p>
          <a:p>
            <a:pPr marL="457200" lvl="0" indent="-298450" algn="l" rtl="0">
              <a:lnSpc>
                <a:spcPct val="100000"/>
              </a:lnSpc>
              <a:spcBef>
                <a:spcPts val="0"/>
              </a:spcBef>
              <a:spcAft>
                <a:spcPts val="0"/>
              </a:spcAft>
              <a:buSzPts val="1100"/>
              <a:buChar char="●"/>
            </a:pPr>
            <a:r>
              <a:rPr lang="en-US" dirty="0"/>
              <a:t>The CDA credential is extremely affordable as well. The assessment fee is $425, but there are scholarship opportunities through TEACH Early Childhood that can cover up to 85% of the cost of the assessment.</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7</a:t>
            </a:fld>
            <a:endParaRPr lang="en-US"/>
          </a:p>
        </p:txBody>
      </p:sp>
    </p:spTree>
    <p:extLst>
      <p:ext uri="{BB962C8B-B14F-4D97-AF65-F5344CB8AC3E}">
        <p14:creationId xmlns:p14="http://schemas.microsoft.com/office/powerpoint/2010/main" val="370364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dirty="0"/>
              <a:t>The next credential is the Michigan Youth Development Associate or MI-YDA. </a:t>
            </a:r>
          </a:p>
          <a:p>
            <a:pPr marL="457200" lvl="0" indent="-298450" algn="l" rtl="0">
              <a:lnSpc>
                <a:spcPct val="100000"/>
              </a:lnSpc>
              <a:spcBef>
                <a:spcPts val="0"/>
              </a:spcBef>
              <a:spcAft>
                <a:spcPts val="0"/>
              </a:spcAft>
              <a:buSzPts val="1100"/>
              <a:buChar char="●"/>
            </a:pPr>
            <a:r>
              <a:rPr lang="en-US" dirty="0"/>
              <a:t>This is an affordable path into working with school-aged children. </a:t>
            </a:r>
          </a:p>
          <a:p>
            <a:pPr marL="457200" lvl="0" indent="-298450" algn="l" rtl="0">
              <a:lnSpc>
                <a:spcPct val="100000"/>
              </a:lnSpc>
              <a:spcBef>
                <a:spcPts val="0"/>
              </a:spcBef>
              <a:spcAft>
                <a:spcPts val="0"/>
              </a:spcAft>
              <a:buSzPts val="1100"/>
              <a:buChar char="●"/>
            </a:pPr>
            <a:r>
              <a:rPr lang="en-US" dirty="0"/>
              <a:t>The MI-YDA credential is state-recognized for working with children from ages five and above.</a:t>
            </a:r>
          </a:p>
          <a:p>
            <a:pPr marL="457200" lvl="0" indent="-298450" algn="l" rtl="0">
              <a:lnSpc>
                <a:spcPct val="100000"/>
              </a:lnSpc>
              <a:spcBef>
                <a:spcPts val="0"/>
              </a:spcBef>
              <a:spcAft>
                <a:spcPts val="0"/>
              </a:spcAft>
              <a:buSzPts val="1100"/>
              <a:buChar char="●"/>
            </a:pPr>
            <a:r>
              <a:rPr lang="en-US" dirty="0"/>
              <a:t>It is great preparation for working in roles in out-of-school programming and youth development.</a:t>
            </a: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The requirements for the credential are:</a:t>
            </a:r>
          </a:p>
          <a:p>
            <a:pPr marL="914400" lvl="0" indent="-298450" algn="l" rtl="0">
              <a:lnSpc>
                <a:spcPct val="100000"/>
              </a:lnSpc>
              <a:spcBef>
                <a:spcPts val="0"/>
              </a:spcBef>
              <a:spcAft>
                <a:spcPts val="0"/>
              </a:spcAft>
              <a:buClr>
                <a:schemeClr val="dk1"/>
              </a:buClr>
              <a:buSzPts val="1100"/>
              <a:buChar char="●"/>
            </a:pPr>
            <a:r>
              <a:rPr lang="en-US" dirty="0">
                <a:solidFill>
                  <a:schemeClr val="dk1"/>
                </a:solidFill>
              </a:rPr>
              <a:t>You must have a high school diploma or be a high school junior or senior who is enrolled in an early education or child development career and technical program.</a:t>
            </a:r>
          </a:p>
          <a:p>
            <a:pPr marL="914400" lvl="0" indent="-298450" algn="l" rtl="0">
              <a:lnSpc>
                <a:spcPct val="100000"/>
              </a:lnSpc>
              <a:spcBef>
                <a:spcPts val="0"/>
              </a:spcBef>
              <a:spcAft>
                <a:spcPts val="0"/>
              </a:spcAft>
              <a:buClr>
                <a:schemeClr val="dk1"/>
              </a:buClr>
              <a:buSzPts val="1100"/>
              <a:buChar char="●"/>
            </a:pPr>
            <a:r>
              <a:rPr lang="en-US" dirty="0">
                <a:solidFill>
                  <a:schemeClr val="dk1"/>
                </a:solidFill>
              </a:rPr>
              <a:t>You must be currently certified in First Aid, Adult/Child CPR and bloodborne </a:t>
            </a:r>
            <a:r>
              <a:rPr lang="en-US" dirty="0" err="1">
                <a:solidFill>
                  <a:schemeClr val="dk1"/>
                </a:solidFill>
              </a:rPr>
              <a:t>pathogene</a:t>
            </a:r>
            <a:r>
              <a:rPr lang="en-US" dirty="0">
                <a:solidFill>
                  <a:schemeClr val="dk1"/>
                </a:solidFill>
              </a:rPr>
              <a:t> training.</a:t>
            </a:r>
          </a:p>
          <a:p>
            <a:pPr marL="914400" lvl="0" indent="-298450" algn="l" rtl="0">
              <a:lnSpc>
                <a:spcPct val="100000"/>
              </a:lnSpc>
              <a:spcBef>
                <a:spcPts val="0"/>
              </a:spcBef>
              <a:spcAft>
                <a:spcPts val="0"/>
              </a:spcAft>
              <a:buClr>
                <a:schemeClr val="dk1"/>
              </a:buClr>
              <a:buSzPts val="1100"/>
              <a:buChar char="●"/>
            </a:pPr>
            <a:r>
              <a:rPr lang="en-US" dirty="0">
                <a:solidFill>
                  <a:schemeClr val="dk1"/>
                </a:solidFill>
              </a:rPr>
              <a:t>You must maintain membership in the Michigan Afterschool Partnership or National After School Association.</a:t>
            </a:r>
          </a:p>
          <a:p>
            <a:pPr marL="914400" lvl="0" indent="-298450" algn="l" rtl="0">
              <a:lnSpc>
                <a:spcPct val="100000"/>
              </a:lnSpc>
              <a:spcBef>
                <a:spcPts val="0"/>
              </a:spcBef>
              <a:spcAft>
                <a:spcPts val="0"/>
              </a:spcAft>
              <a:buClr>
                <a:schemeClr val="dk1"/>
              </a:buClr>
              <a:buSzPts val="1100"/>
              <a:buChar char="●"/>
            </a:pPr>
            <a:r>
              <a:rPr lang="en-US" dirty="0">
                <a:solidFill>
                  <a:schemeClr val="dk1"/>
                </a:solidFill>
              </a:rPr>
              <a:t>You must complete 120 hours of educational training.</a:t>
            </a:r>
          </a:p>
          <a:p>
            <a:pPr marL="914400" lvl="0" indent="-298450" algn="l" rtl="0">
              <a:lnSpc>
                <a:spcPct val="100000"/>
              </a:lnSpc>
              <a:spcBef>
                <a:spcPts val="0"/>
              </a:spcBef>
              <a:spcAft>
                <a:spcPts val="0"/>
              </a:spcAft>
              <a:buClr>
                <a:schemeClr val="dk1"/>
              </a:buClr>
              <a:buSzPts val="1100"/>
              <a:buChar char="●"/>
            </a:pPr>
            <a:r>
              <a:rPr lang="en-US" dirty="0">
                <a:solidFill>
                  <a:schemeClr val="dk1"/>
                </a:solidFill>
              </a:rPr>
              <a:t>You must complete 480 hours of hands-on experience with youth.</a:t>
            </a:r>
          </a:p>
          <a:p>
            <a:pPr marL="914400" lvl="0" indent="-298450" algn="l" rtl="0">
              <a:lnSpc>
                <a:spcPct val="100000"/>
              </a:lnSpc>
              <a:spcBef>
                <a:spcPts val="0"/>
              </a:spcBef>
              <a:spcAft>
                <a:spcPts val="0"/>
              </a:spcAft>
              <a:buClr>
                <a:schemeClr val="dk1"/>
              </a:buClr>
              <a:buSzPts val="1100"/>
              <a:buChar char="●"/>
            </a:pPr>
            <a:r>
              <a:rPr lang="en-US" dirty="0">
                <a:solidFill>
                  <a:schemeClr val="dk1"/>
                </a:solidFill>
              </a:rPr>
              <a:t>And you must prepare a portfolio to showcase your experiences and work in early childhood education.</a:t>
            </a:r>
          </a:p>
          <a:p>
            <a:pPr marL="457200" lvl="0" indent="-298450" algn="l" rtl="0">
              <a:lnSpc>
                <a:spcPct val="100000"/>
              </a:lnSpc>
              <a:spcBef>
                <a:spcPts val="0"/>
              </a:spcBef>
              <a:spcAft>
                <a:spcPts val="0"/>
              </a:spcAft>
              <a:buSzPts val="1100"/>
              <a:buChar char="●"/>
            </a:pPr>
            <a:r>
              <a:rPr lang="en-US" dirty="0">
                <a:solidFill>
                  <a:schemeClr val="dk1"/>
                </a:solidFill>
              </a:rPr>
              <a:t>The MI-YDA credential is extremely affordable as well. The assessment fee is $299, but there are scholarship opportunities through TEACH Early Childhood that can cover up to 85% of the cost of the assessment.</a:t>
            </a:r>
            <a:endParaRPr lang="en-US" dirty="0"/>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8</a:t>
            </a:fld>
            <a:endParaRPr lang="en-US"/>
          </a:p>
        </p:txBody>
      </p:sp>
    </p:spTree>
    <p:extLst>
      <p:ext uri="{BB962C8B-B14F-4D97-AF65-F5344CB8AC3E}">
        <p14:creationId xmlns:p14="http://schemas.microsoft.com/office/powerpoint/2010/main" val="16665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US" dirty="0"/>
              <a:t>One of the great parts of pursuing an early childhood education career is the financial support available.</a:t>
            </a:r>
          </a:p>
          <a:p>
            <a:pPr marL="457200" lvl="0" indent="-298450" algn="l" rtl="0">
              <a:lnSpc>
                <a:spcPct val="100000"/>
              </a:lnSpc>
              <a:spcBef>
                <a:spcPts val="0"/>
              </a:spcBef>
              <a:spcAft>
                <a:spcPts val="0"/>
              </a:spcAft>
              <a:buSzPts val="1100"/>
              <a:buChar char="●"/>
            </a:pPr>
            <a:r>
              <a:rPr lang="en-US" dirty="0"/>
              <a:t>The TEACH Early Childhood Michigan scholarship program is a statewide program specifically for early childhood education.</a:t>
            </a:r>
          </a:p>
          <a:p>
            <a:pPr marL="457200" lvl="0" indent="-298450" algn="l" rtl="0">
              <a:lnSpc>
                <a:spcPct val="100000"/>
              </a:lnSpc>
              <a:spcBef>
                <a:spcPts val="0"/>
              </a:spcBef>
              <a:spcAft>
                <a:spcPts val="0"/>
              </a:spcAft>
              <a:buSzPts val="1100"/>
              <a:buChar char="●"/>
            </a:pPr>
            <a:r>
              <a:rPr lang="en-US" dirty="0"/>
              <a:t>Scholarships covering a number of things including:</a:t>
            </a:r>
          </a:p>
          <a:p>
            <a:pPr marL="914400" lvl="1" indent="-298450" algn="l" rtl="0">
              <a:lnSpc>
                <a:spcPct val="100000"/>
              </a:lnSpc>
              <a:spcBef>
                <a:spcPts val="0"/>
              </a:spcBef>
              <a:spcAft>
                <a:spcPts val="0"/>
              </a:spcAft>
              <a:buSzPts val="1100"/>
              <a:buChar char="○"/>
            </a:pPr>
            <a:r>
              <a:rPr lang="en-US" dirty="0"/>
              <a:t>Certifications</a:t>
            </a:r>
          </a:p>
          <a:p>
            <a:pPr marL="914400" lvl="1" indent="-298450" algn="l" rtl="0">
              <a:lnSpc>
                <a:spcPct val="100000"/>
              </a:lnSpc>
              <a:spcBef>
                <a:spcPts val="0"/>
              </a:spcBef>
              <a:spcAft>
                <a:spcPts val="0"/>
              </a:spcAft>
              <a:buSzPts val="1100"/>
              <a:buChar char="○"/>
            </a:pPr>
            <a:r>
              <a:rPr lang="en-US" dirty="0"/>
              <a:t>Classes</a:t>
            </a:r>
          </a:p>
          <a:p>
            <a:pPr marL="914400" lvl="1" indent="-298450" algn="l" rtl="0">
              <a:lnSpc>
                <a:spcPct val="100000"/>
              </a:lnSpc>
              <a:spcBef>
                <a:spcPts val="0"/>
              </a:spcBef>
              <a:spcAft>
                <a:spcPts val="0"/>
              </a:spcAft>
              <a:buSzPts val="1100"/>
              <a:buChar char="○"/>
            </a:pPr>
            <a:r>
              <a:rPr lang="en-US" dirty="0"/>
              <a:t>Assessments</a:t>
            </a:r>
          </a:p>
          <a:p>
            <a:pPr marL="914400" lvl="1" indent="-298450" algn="l" rtl="0">
              <a:lnSpc>
                <a:spcPct val="100000"/>
              </a:lnSpc>
              <a:spcBef>
                <a:spcPts val="0"/>
              </a:spcBef>
              <a:spcAft>
                <a:spcPts val="0"/>
              </a:spcAft>
              <a:buSzPts val="1100"/>
              <a:buChar char="○"/>
            </a:pPr>
            <a:r>
              <a:rPr lang="en-US" dirty="0"/>
              <a:t>And degrees</a:t>
            </a:r>
          </a:p>
          <a:p>
            <a:pPr marL="457200" lvl="0" indent="-298450" algn="l" rtl="0">
              <a:lnSpc>
                <a:spcPct val="100000"/>
              </a:lnSpc>
              <a:spcBef>
                <a:spcPts val="0"/>
              </a:spcBef>
              <a:spcAft>
                <a:spcPts val="0"/>
              </a:spcAft>
              <a:buSzPts val="1100"/>
              <a:buChar char="●"/>
            </a:pPr>
            <a:r>
              <a:rPr lang="en-US" dirty="0"/>
              <a:t>And the scholarships cover a variety of education levels including:</a:t>
            </a:r>
          </a:p>
          <a:p>
            <a:pPr marL="914400" lvl="1" indent="-298450" algn="l" rtl="0">
              <a:lnSpc>
                <a:spcPct val="100000"/>
              </a:lnSpc>
              <a:spcBef>
                <a:spcPts val="0"/>
              </a:spcBef>
              <a:spcAft>
                <a:spcPts val="0"/>
              </a:spcAft>
              <a:buSzPts val="1100"/>
              <a:buChar char="○"/>
            </a:pPr>
            <a:r>
              <a:rPr lang="en-US" dirty="0"/>
              <a:t>CDA</a:t>
            </a:r>
          </a:p>
          <a:p>
            <a:pPr marL="914400" lvl="1" indent="-298450" algn="l" rtl="0">
              <a:lnSpc>
                <a:spcPct val="100000"/>
              </a:lnSpc>
              <a:spcBef>
                <a:spcPts val="0"/>
              </a:spcBef>
              <a:spcAft>
                <a:spcPts val="0"/>
              </a:spcAft>
              <a:buSzPts val="1100"/>
              <a:buChar char="○"/>
            </a:pPr>
            <a:r>
              <a:rPr lang="en-US" dirty="0"/>
              <a:t>MI-YDA</a:t>
            </a:r>
          </a:p>
          <a:p>
            <a:pPr marL="914400" lvl="1" indent="-298450" algn="l" rtl="0">
              <a:lnSpc>
                <a:spcPct val="100000"/>
              </a:lnSpc>
              <a:spcBef>
                <a:spcPts val="0"/>
              </a:spcBef>
              <a:spcAft>
                <a:spcPts val="0"/>
              </a:spcAft>
              <a:buSzPts val="1100"/>
              <a:buChar char="○"/>
            </a:pPr>
            <a:r>
              <a:rPr lang="en-US" dirty="0"/>
              <a:t>An associate’s degree</a:t>
            </a:r>
          </a:p>
          <a:p>
            <a:pPr marL="914400" lvl="1" indent="-298450" algn="l" rtl="0">
              <a:lnSpc>
                <a:spcPct val="100000"/>
              </a:lnSpc>
              <a:spcBef>
                <a:spcPts val="0"/>
              </a:spcBef>
              <a:spcAft>
                <a:spcPts val="0"/>
              </a:spcAft>
              <a:buSzPts val="1100"/>
              <a:buChar char="○"/>
            </a:pPr>
            <a:r>
              <a:rPr lang="en-US" dirty="0"/>
              <a:t>A bachelor’s degree</a:t>
            </a:r>
          </a:p>
          <a:p>
            <a:pPr marL="914400" lvl="1" indent="-298450" algn="l" rtl="0">
              <a:lnSpc>
                <a:spcPct val="100000"/>
              </a:lnSpc>
              <a:spcBef>
                <a:spcPts val="0"/>
              </a:spcBef>
              <a:spcAft>
                <a:spcPts val="0"/>
              </a:spcAft>
              <a:buSzPts val="1100"/>
              <a:buChar char="○"/>
            </a:pPr>
            <a:r>
              <a:rPr lang="en-US" dirty="0"/>
              <a:t>Or a master’s degree</a:t>
            </a:r>
          </a:p>
          <a:p>
            <a:pPr marL="457200" lvl="0" indent="-298450" algn="l" rtl="0">
              <a:lnSpc>
                <a:spcPct val="100000"/>
              </a:lnSpc>
              <a:spcBef>
                <a:spcPts val="0"/>
              </a:spcBef>
              <a:spcAft>
                <a:spcPts val="0"/>
              </a:spcAft>
              <a:buSzPts val="1100"/>
              <a:buChar char="●"/>
            </a:pPr>
            <a:r>
              <a:rPr lang="en-US" dirty="0"/>
              <a:t>Visit the Michigan Association for the Education of Young Children website to learn more about the TEACH scholarships available.</a:t>
            </a:r>
          </a:p>
          <a:p>
            <a:endParaRPr lang="en-US" dirty="0"/>
          </a:p>
        </p:txBody>
      </p:sp>
      <p:sp>
        <p:nvSpPr>
          <p:cNvPr id="4" name="Slide Number Placeholder 3"/>
          <p:cNvSpPr>
            <a:spLocks noGrp="1"/>
          </p:cNvSpPr>
          <p:nvPr>
            <p:ph type="sldNum" sz="quarter" idx="5"/>
          </p:nvPr>
        </p:nvSpPr>
        <p:spPr/>
        <p:txBody>
          <a:bodyPr/>
          <a:lstStyle/>
          <a:p>
            <a:fld id="{9AB257CC-5F23-B845-AAE7-68364BAB0F48}" type="slidenum">
              <a:rPr lang="en-US" smtClean="0"/>
              <a:t>9</a:t>
            </a:fld>
            <a:endParaRPr lang="en-US"/>
          </a:p>
        </p:txBody>
      </p:sp>
    </p:spTree>
    <p:extLst>
      <p:ext uri="{BB962C8B-B14F-4D97-AF65-F5344CB8AC3E}">
        <p14:creationId xmlns:p14="http://schemas.microsoft.com/office/powerpoint/2010/main" val="700645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BF8D-A69A-2B9A-76E7-6B55938A7603}"/>
              </a:ext>
            </a:extLst>
          </p:cNvPr>
          <p:cNvSpPr>
            <a:spLocks noGrp="1"/>
          </p:cNvSpPr>
          <p:nvPr>
            <p:ph type="ctrTitle"/>
          </p:nvPr>
        </p:nvSpPr>
        <p:spPr>
          <a:xfrm>
            <a:off x="994719" y="1187623"/>
            <a:ext cx="10202562" cy="2387600"/>
          </a:xfrm>
        </p:spPr>
        <p:txBody>
          <a:bodyPr anchor="b"/>
          <a:lstStyle>
            <a:lvl1pPr algn="ctr">
              <a:defRPr sz="6000" b="1" i="0">
                <a:solidFill>
                  <a:schemeClr val="bg1"/>
                </a:solidFill>
                <a:latin typeface="Avenir Black" panose="02000503020000020003" pitchFamily="2" charset="0"/>
              </a:defRPr>
            </a:lvl1pPr>
          </a:lstStyle>
          <a:p>
            <a:r>
              <a:rPr lang="en-US" dirty="0"/>
              <a:t>Click to edit Master title</a:t>
            </a:r>
          </a:p>
        </p:txBody>
      </p:sp>
      <p:sp>
        <p:nvSpPr>
          <p:cNvPr id="3" name="Subtitle 2">
            <a:extLst>
              <a:ext uri="{FF2B5EF4-FFF2-40B4-BE49-F238E27FC236}">
                <a16:creationId xmlns:a16="http://schemas.microsoft.com/office/drawing/2014/main" id="{A77450D2-CCDB-9D35-8D4D-626FF6BE7A31}"/>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Avenir"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C2D5AC45-EC60-4A79-DFD1-0D95ACF32971}"/>
              </a:ext>
            </a:extLst>
          </p:cNvPr>
          <p:cNvPicPr>
            <a:picLocks noChangeAspect="1"/>
          </p:cNvPicPr>
          <p:nvPr userDrawn="1"/>
        </p:nvPicPr>
        <p:blipFill>
          <a:blip r:embed="rId2"/>
          <a:stretch>
            <a:fillRect/>
          </a:stretch>
        </p:blipFill>
        <p:spPr>
          <a:xfrm>
            <a:off x="0" y="6264877"/>
            <a:ext cx="12192000" cy="593124"/>
          </a:xfrm>
          <a:prstGeom prst="rect">
            <a:avLst/>
          </a:prstGeom>
        </p:spPr>
      </p:pic>
    </p:spTree>
    <p:extLst>
      <p:ext uri="{BB962C8B-B14F-4D97-AF65-F5344CB8AC3E}">
        <p14:creationId xmlns:p14="http://schemas.microsoft.com/office/powerpoint/2010/main" val="33783549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1506-BD82-2056-6D18-C7950192FE44}"/>
              </a:ext>
            </a:extLst>
          </p:cNvPr>
          <p:cNvSpPr>
            <a:spLocks noGrp="1"/>
          </p:cNvSpPr>
          <p:nvPr>
            <p:ph type="title"/>
          </p:nvPr>
        </p:nvSpPr>
        <p:spPr/>
        <p:txBody>
          <a:bodyPr/>
          <a:lstStyle>
            <a:lvl1pPr>
              <a:defRPr b="1" i="0">
                <a:solidFill>
                  <a:srgbClr val="42414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256B82-0EFB-8184-209C-AEAADC6BA9BC}"/>
              </a:ext>
            </a:extLst>
          </p:cNvPr>
          <p:cNvSpPr>
            <a:spLocks noGrp="1"/>
          </p:cNvSpPr>
          <p:nvPr>
            <p:ph sz="half" idx="1"/>
          </p:nvPr>
        </p:nvSpPr>
        <p:spPr>
          <a:xfrm>
            <a:off x="838200" y="1825625"/>
            <a:ext cx="5181600" cy="4351338"/>
          </a:xfrm>
        </p:spPr>
        <p:txBody>
          <a:bodyPr/>
          <a:lstStyle>
            <a:lvl1pPr>
              <a:defRPr b="0" i="0">
                <a:solidFill>
                  <a:srgbClr val="424141"/>
                </a:solidFill>
                <a:latin typeface="Avenir" panose="02000503020000020003" pitchFamily="2" charset="0"/>
              </a:defRPr>
            </a:lvl1pPr>
            <a:lvl2pPr>
              <a:defRPr b="0" i="0">
                <a:solidFill>
                  <a:srgbClr val="424141"/>
                </a:solidFill>
                <a:latin typeface="Avenir" panose="02000503020000020003" pitchFamily="2" charset="0"/>
              </a:defRPr>
            </a:lvl2pPr>
            <a:lvl3pPr>
              <a:defRPr b="0" i="0">
                <a:solidFill>
                  <a:srgbClr val="424141"/>
                </a:solidFill>
                <a:latin typeface="Avenir" panose="02000503020000020003" pitchFamily="2" charset="0"/>
              </a:defRPr>
            </a:lvl3pPr>
            <a:lvl4pPr>
              <a:defRPr b="0" i="0">
                <a:solidFill>
                  <a:srgbClr val="424141"/>
                </a:solidFill>
                <a:latin typeface="Avenir" panose="02000503020000020003" pitchFamily="2" charset="0"/>
              </a:defRPr>
            </a:lvl4pPr>
            <a:lvl5pPr>
              <a:defRPr b="0" i="0">
                <a:solidFill>
                  <a:srgbClr val="42414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0936313-F060-3CC9-4293-F34AFE326DC2}"/>
              </a:ext>
            </a:extLst>
          </p:cNvPr>
          <p:cNvSpPr>
            <a:spLocks noGrp="1"/>
          </p:cNvSpPr>
          <p:nvPr>
            <p:ph sz="half" idx="2"/>
          </p:nvPr>
        </p:nvSpPr>
        <p:spPr>
          <a:xfrm>
            <a:off x="6172200" y="1825625"/>
            <a:ext cx="5181600" cy="4351338"/>
          </a:xfrm>
        </p:spPr>
        <p:txBody>
          <a:bodyPr/>
          <a:lstStyle>
            <a:lvl1pPr>
              <a:defRPr b="0" i="0">
                <a:solidFill>
                  <a:srgbClr val="424141"/>
                </a:solidFill>
                <a:latin typeface="Avenir" panose="02000503020000020003" pitchFamily="2" charset="0"/>
              </a:defRPr>
            </a:lvl1pPr>
            <a:lvl2pPr>
              <a:defRPr b="0" i="0">
                <a:solidFill>
                  <a:srgbClr val="424141"/>
                </a:solidFill>
                <a:latin typeface="Avenir" panose="02000503020000020003" pitchFamily="2" charset="0"/>
              </a:defRPr>
            </a:lvl2pPr>
            <a:lvl3pPr>
              <a:defRPr b="0" i="0">
                <a:solidFill>
                  <a:srgbClr val="424141"/>
                </a:solidFill>
                <a:latin typeface="Avenir" panose="02000503020000020003" pitchFamily="2" charset="0"/>
              </a:defRPr>
            </a:lvl3pPr>
            <a:lvl4pPr>
              <a:defRPr b="0" i="0">
                <a:solidFill>
                  <a:srgbClr val="424141"/>
                </a:solidFill>
                <a:latin typeface="Avenir" panose="02000503020000020003" pitchFamily="2" charset="0"/>
              </a:defRPr>
            </a:lvl4pPr>
            <a:lvl5pPr>
              <a:defRPr b="0" i="0">
                <a:solidFill>
                  <a:srgbClr val="42414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D9DDC8F-232C-486B-DD6D-79094111DA8E}"/>
              </a:ext>
            </a:extLst>
          </p:cNvPr>
          <p:cNvPicPr>
            <a:picLocks noChangeAspect="1"/>
          </p:cNvPicPr>
          <p:nvPr userDrawn="1"/>
        </p:nvPicPr>
        <p:blipFill>
          <a:blip r:embed="rId2"/>
          <a:stretch>
            <a:fillRect/>
          </a:stretch>
        </p:blipFill>
        <p:spPr>
          <a:xfrm>
            <a:off x="838201" y="1367141"/>
            <a:ext cx="9105900" cy="51524"/>
          </a:xfrm>
          <a:prstGeom prst="rect">
            <a:avLst/>
          </a:prstGeom>
        </p:spPr>
      </p:pic>
    </p:spTree>
    <p:extLst>
      <p:ext uri="{BB962C8B-B14F-4D97-AF65-F5344CB8AC3E}">
        <p14:creationId xmlns:p14="http://schemas.microsoft.com/office/powerpoint/2010/main" val="329102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3_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1506-BD82-2056-6D18-C7950192FE44}"/>
              </a:ext>
            </a:extLst>
          </p:cNvPr>
          <p:cNvSpPr>
            <a:spLocks noGrp="1"/>
          </p:cNvSpPr>
          <p:nvPr>
            <p:ph type="title"/>
          </p:nvPr>
        </p:nvSpPr>
        <p:spPr/>
        <p:txBody>
          <a:bodyPr/>
          <a:lstStyle>
            <a:lvl1pPr>
              <a:defRPr b="1" i="0">
                <a:solidFill>
                  <a:srgbClr val="42414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256B82-0EFB-8184-209C-AEAADC6BA9BC}"/>
              </a:ext>
            </a:extLst>
          </p:cNvPr>
          <p:cNvSpPr>
            <a:spLocks noGrp="1"/>
          </p:cNvSpPr>
          <p:nvPr>
            <p:ph sz="half" idx="1"/>
          </p:nvPr>
        </p:nvSpPr>
        <p:spPr>
          <a:xfrm>
            <a:off x="838200" y="1825625"/>
            <a:ext cx="5181600" cy="4351338"/>
          </a:xfrm>
        </p:spPr>
        <p:txBody>
          <a:bodyPr/>
          <a:lstStyle>
            <a:lvl1pPr>
              <a:defRPr b="0" i="0">
                <a:solidFill>
                  <a:srgbClr val="424141"/>
                </a:solidFill>
                <a:latin typeface="Avenir" panose="02000503020000020003" pitchFamily="2" charset="0"/>
              </a:defRPr>
            </a:lvl1pPr>
            <a:lvl2pPr>
              <a:defRPr b="0" i="0">
                <a:solidFill>
                  <a:srgbClr val="424141"/>
                </a:solidFill>
                <a:latin typeface="Avenir" panose="02000503020000020003" pitchFamily="2" charset="0"/>
              </a:defRPr>
            </a:lvl2pPr>
            <a:lvl3pPr>
              <a:defRPr b="0" i="0">
                <a:solidFill>
                  <a:srgbClr val="424141"/>
                </a:solidFill>
                <a:latin typeface="Avenir" panose="02000503020000020003" pitchFamily="2" charset="0"/>
              </a:defRPr>
            </a:lvl3pPr>
            <a:lvl4pPr>
              <a:defRPr b="0" i="0">
                <a:solidFill>
                  <a:srgbClr val="424141"/>
                </a:solidFill>
                <a:latin typeface="Avenir" panose="02000503020000020003" pitchFamily="2" charset="0"/>
              </a:defRPr>
            </a:lvl4pPr>
            <a:lvl5pPr>
              <a:defRPr b="0" i="0">
                <a:solidFill>
                  <a:srgbClr val="42414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0936313-F060-3CC9-4293-F34AFE326DC2}"/>
              </a:ext>
            </a:extLst>
          </p:cNvPr>
          <p:cNvSpPr>
            <a:spLocks noGrp="1"/>
          </p:cNvSpPr>
          <p:nvPr>
            <p:ph sz="half" idx="2"/>
          </p:nvPr>
        </p:nvSpPr>
        <p:spPr>
          <a:xfrm>
            <a:off x="6172200" y="1825625"/>
            <a:ext cx="5181600" cy="4351338"/>
          </a:xfrm>
        </p:spPr>
        <p:txBody>
          <a:bodyPr/>
          <a:lstStyle>
            <a:lvl1pPr>
              <a:defRPr b="0" i="0">
                <a:solidFill>
                  <a:srgbClr val="424141"/>
                </a:solidFill>
                <a:latin typeface="Avenir" panose="02000503020000020003" pitchFamily="2" charset="0"/>
              </a:defRPr>
            </a:lvl1pPr>
            <a:lvl2pPr>
              <a:defRPr b="0" i="0">
                <a:solidFill>
                  <a:srgbClr val="424141"/>
                </a:solidFill>
                <a:latin typeface="Avenir" panose="02000503020000020003" pitchFamily="2" charset="0"/>
              </a:defRPr>
            </a:lvl2pPr>
            <a:lvl3pPr>
              <a:defRPr b="0" i="0">
                <a:solidFill>
                  <a:srgbClr val="424141"/>
                </a:solidFill>
                <a:latin typeface="Avenir" panose="02000503020000020003" pitchFamily="2" charset="0"/>
              </a:defRPr>
            </a:lvl3pPr>
            <a:lvl4pPr>
              <a:defRPr b="0" i="0">
                <a:solidFill>
                  <a:srgbClr val="424141"/>
                </a:solidFill>
                <a:latin typeface="Avenir" panose="02000503020000020003" pitchFamily="2" charset="0"/>
              </a:defRPr>
            </a:lvl4pPr>
            <a:lvl5pPr>
              <a:defRPr b="0" i="0">
                <a:solidFill>
                  <a:srgbClr val="42414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40FCA1D-23FF-2BB2-77FA-0822C49A3E5A}"/>
              </a:ext>
            </a:extLst>
          </p:cNvPr>
          <p:cNvPicPr>
            <a:picLocks noChangeAspect="1"/>
          </p:cNvPicPr>
          <p:nvPr userDrawn="1"/>
        </p:nvPicPr>
        <p:blipFill>
          <a:blip r:embed="rId2"/>
          <a:stretch>
            <a:fillRect/>
          </a:stretch>
        </p:blipFill>
        <p:spPr>
          <a:xfrm flipV="1">
            <a:off x="838200" y="1367057"/>
            <a:ext cx="9105900" cy="45719"/>
          </a:xfrm>
          <a:prstGeom prst="rect">
            <a:avLst/>
          </a:prstGeom>
        </p:spPr>
      </p:pic>
    </p:spTree>
    <p:extLst>
      <p:ext uri="{BB962C8B-B14F-4D97-AF65-F5344CB8AC3E}">
        <p14:creationId xmlns:p14="http://schemas.microsoft.com/office/powerpoint/2010/main" val="320360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2414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98844-2524-8556-89A9-C8AA4E8391B7}"/>
              </a:ext>
            </a:extLst>
          </p:cNvPr>
          <p:cNvSpPr>
            <a:spLocks noGrp="1"/>
          </p:cNvSpPr>
          <p:nvPr>
            <p:ph type="dt" sz="half" idx="10"/>
          </p:nvPr>
        </p:nvSpPr>
        <p:spPr/>
        <p:txBody>
          <a:bodyPr/>
          <a:lstStyle/>
          <a:p>
            <a:fld id="{E79AC3DC-6DD5-5D41-A8DE-5A163ACDDB27}" type="datetimeFigureOut">
              <a:rPr lang="en-US" smtClean="0"/>
              <a:t>3/18/25</a:t>
            </a:fld>
            <a:endParaRPr lang="en-US"/>
          </a:p>
        </p:txBody>
      </p:sp>
      <p:sp>
        <p:nvSpPr>
          <p:cNvPr id="3" name="Footer Placeholder 2">
            <a:extLst>
              <a:ext uri="{FF2B5EF4-FFF2-40B4-BE49-F238E27FC236}">
                <a16:creationId xmlns:a16="http://schemas.microsoft.com/office/drawing/2014/main" id="{48EA7E64-683E-E96B-056B-3EE69C3BE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DB97E-5F15-81F3-F430-FACC9AB75215}"/>
              </a:ext>
            </a:extLst>
          </p:cNvPr>
          <p:cNvSpPr>
            <a:spLocks noGrp="1"/>
          </p:cNvSpPr>
          <p:nvPr>
            <p:ph type="sldNum" sz="quarter" idx="12"/>
          </p:nvPr>
        </p:nvSpPr>
        <p:spPr/>
        <p:txBody>
          <a:bodyPr/>
          <a:lstStyle/>
          <a:p>
            <a:fld id="{9170102C-4BE6-B647-BFD1-A33EF2624937}" type="slidenum">
              <a:rPr lang="en-US" smtClean="0"/>
              <a:t>‹#›</a:t>
            </a:fld>
            <a:endParaRPr lang="en-US"/>
          </a:p>
        </p:txBody>
      </p:sp>
      <p:pic>
        <p:nvPicPr>
          <p:cNvPr id="5" name="Picture 4">
            <a:extLst>
              <a:ext uri="{FF2B5EF4-FFF2-40B4-BE49-F238E27FC236}">
                <a16:creationId xmlns:a16="http://schemas.microsoft.com/office/drawing/2014/main" id="{ED819776-C4B7-3486-2929-3CDF5CE30B92}"/>
              </a:ext>
            </a:extLst>
          </p:cNvPr>
          <p:cNvPicPr>
            <a:picLocks noChangeAspect="1"/>
          </p:cNvPicPr>
          <p:nvPr userDrawn="1"/>
        </p:nvPicPr>
        <p:blipFill>
          <a:blip r:embed="rId2"/>
          <a:stretch>
            <a:fillRect/>
          </a:stretch>
        </p:blipFill>
        <p:spPr>
          <a:xfrm rot="5400000">
            <a:off x="-3200401" y="3200402"/>
            <a:ext cx="6858002" cy="457200"/>
          </a:xfrm>
          <a:prstGeom prst="rect">
            <a:avLst/>
          </a:prstGeom>
        </p:spPr>
      </p:pic>
    </p:spTree>
    <p:extLst>
      <p:ext uri="{BB962C8B-B14F-4D97-AF65-F5344CB8AC3E}">
        <p14:creationId xmlns:p14="http://schemas.microsoft.com/office/powerpoint/2010/main" val="218141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42414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98844-2524-8556-89A9-C8AA4E8391B7}"/>
              </a:ext>
            </a:extLst>
          </p:cNvPr>
          <p:cNvSpPr>
            <a:spLocks noGrp="1"/>
          </p:cNvSpPr>
          <p:nvPr>
            <p:ph type="dt" sz="half" idx="10"/>
          </p:nvPr>
        </p:nvSpPr>
        <p:spPr/>
        <p:txBody>
          <a:bodyPr/>
          <a:lstStyle/>
          <a:p>
            <a:fld id="{E79AC3DC-6DD5-5D41-A8DE-5A163ACDDB27}" type="datetimeFigureOut">
              <a:rPr lang="en-US" smtClean="0"/>
              <a:t>3/18/25</a:t>
            </a:fld>
            <a:endParaRPr lang="en-US"/>
          </a:p>
        </p:txBody>
      </p:sp>
      <p:sp>
        <p:nvSpPr>
          <p:cNvPr id="3" name="Footer Placeholder 2">
            <a:extLst>
              <a:ext uri="{FF2B5EF4-FFF2-40B4-BE49-F238E27FC236}">
                <a16:creationId xmlns:a16="http://schemas.microsoft.com/office/drawing/2014/main" id="{48EA7E64-683E-E96B-056B-3EE69C3BE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DB97E-5F15-81F3-F430-FACC9AB75215}"/>
              </a:ext>
            </a:extLst>
          </p:cNvPr>
          <p:cNvSpPr>
            <a:spLocks noGrp="1"/>
          </p:cNvSpPr>
          <p:nvPr>
            <p:ph type="sldNum" sz="quarter" idx="12"/>
          </p:nvPr>
        </p:nvSpPr>
        <p:spPr/>
        <p:txBody>
          <a:bodyPr/>
          <a:lstStyle/>
          <a:p>
            <a:fld id="{9170102C-4BE6-B647-BFD1-A33EF2624937}" type="slidenum">
              <a:rPr lang="en-US" smtClean="0"/>
              <a:t>‹#›</a:t>
            </a:fld>
            <a:endParaRPr lang="en-US"/>
          </a:p>
        </p:txBody>
      </p:sp>
      <p:pic>
        <p:nvPicPr>
          <p:cNvPr id="6" name="Picture 5">
            <a:extLst>
              <a:ext uri="{FF2B5EF4-FFF2-40B4-BE49-F238E27FC236}">
                <a16:creationId xmlns:a16="http://schemas.microsoft.com/office/drawing/2014/main" id="{E7725827-D3A3-68CA-8270-149CD1326E66}"/>
              </a:ext>
            </a:extLst>
          </p:cNvPr>
          <p:cNvPicPr>
            <a:picLocks noChangeAspect="1"/>
          </p:cNvPicPr>
          <p:nvPr userDrawn="1"/>
        </p:nvPicPr>
        <p:blipFill>
          <a:blip r:embed="rId2"/>
          <a:stretch>
            <a:fillRect/>
          </a:stretch>
        </p:blipFill>
        <p:spPr>
          <a:xfrm rot="16200000">
            <a:off x="-3200400" y="3200399"/>
            <a:ext cx="6858002" cy="457201"/>
          </a:xfrm>
          <a:prstGeom prst="rect">
            <a:avLst/>
          </a:prstGeom>
        </p:spPr>
      </p:pic>
    </p:spTree>
    <p:extLst>
      <p:ext uri="{BB962C8B-B14F-4D97-AF65-F5344CB8AC3E}">
        <p14:creationId xmlns:p14="http://schemas.microsoft.com/office/powerpoint/2010/main" val="67612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98844-2524-8556-89A9-C8AA4E8391B7}"/>
              </a:ext>
            </a:extLst>
          </p:cNvPr>
          <p:cNvSpPr>
            <a:spLocks noGrp="1"/>
          </p:cNvSpPr>
          <p:nvPr>
            <p:ph type="dt" sz="half" idx="10"/>
          </p:nvPr>
        </p:nvSpPr>
        <p:spPr/>
        <p:txBody>
          <a:bodyPr/>
          <a:lstStyle/>
          <a:p>
            <a:fld id="{E79AC3DC-6DD5-5D41-A8DE-5A163ACDDB27}" type="datetimeFigureOut">
              <a:rPr lang="en-US" smtClean="0"/>
              <a:t>3/18/25</a:t>
            </a:fld>
            <a:endParaRPr lang="en-US"/>
          </a:p>
        </p:txBody>
      </p:sp>
      <p:sp>
        <p:nvSpPr>
          <p:cNvPr id="3" name="Footer Placeholder 2">
            <a:extLst>
              <a:ext uri="{FF2B5EF4-FFF2-40B4-BE49-F238E27FC236}">
                <a16:creationId xmlns:a16="http://schemas.microsoft.com/office/drawing/2014/main" id="{48EA7E64-683E-E96B-056B-3EE69C3BE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DB97E-5F15-81F3-F430-FACC9AB75215}"/>
              </a:ext>
            </a:extLst>
          </p:cNvPr>
          <p:cNvSpPr>
            <a:spLocks noGrp="1"/>
          </p:cNvSpPr>
          <p:nvPr>
            <p:ph type="sldNum" sz="quarter" idx="12"/>
          </p:nvPr>
        </p:nvSpPr>
        <p:spPr/>
        <p:txBody>
          <a:bodyPr/>
          <a:lstStyle/>
          <a:p>
            <a:fld id="{9170102C-4BE6-B647-BFD1-A33EF2624937}" type="slidenum">
              <a:rPr lang="en-US" smtClean="0"/>
              <a:t>‹#›</a:t>
            </a:fld>
            <a:endParaRPr lang="en-US"/>
          </a:p>
        </p:txBody>
      </p:sp>
      <p:pic>
        <p:nvPicPr>
          <p:cNvPr id="5" name="Picture 4">
            <a:extLst>
              <a:ext uri="{FF2B5EF4-FFF2-40B4-BE49-F238E27FC236}">
                <a16:creationId xmlns:a16="http://schemas.microsoft.com/office/drawing/2014/main" id="{ED819776-C4B7-3486-2929-3CDF5CE30B92}"/>
              </a:ext>
            </a:extLst>
          </p:cNvPr>
          <p:cNvPicPr>
            <a:picLocks noChangeAspect="1"/>
          </p:cNvPicPr>
          <p:nvPr userDrawn="1"/>
        </p:nvPicPr>
        <p:blipFill>
          <a:blip r:embed="rId2"/>
          <a:stretch>
            <a:fillRect/>
          </a:stretch>
        </p:blipFill>
        <p:spPr>
          <a:xfrm rot="5400000">
            <a:off x="-3200401" y="3200402"/>
            <a:ext cx="6858002" cy="457200"/>
          </a:xfrm>
          <a:prstGeom prst="rect">
            <a:avLst/>
          </a:prstGeom>
        </p:spPr>
      </p:pic>
    </p:spTree>
    <p:extLst>
      <p:ext uri="{BB962C8B-B14F-4D97-AF65-F5344CB8AC3E}">
        <p14:creationId xmlns:p14="http://schemas.microsoft.com/office/powerpoint/2010/main" val="1578951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98844-2524-8556-89A9-C8AA4E8391B7}"/>
              </a:ext>
            </a:extLst>
          </p:cNvPr>
          <p:cNvSpPr>
            <a:spLocks noGrp="1"/>
          </p:cNvSpPr>
          <p:nvPr>
            <p:ph type="dt" sz="half" idx="10"/>
          </p:nvPr>
        </p:nvSpPr>
        <p:spPr/>
        <p:txBody>
          <a:bodyPr/>
          <a:lstStyle/>
          <a:p>
            <a:fld id="{E79AC3DC-6DD5-5D41-A8DE-5A163ACDDB27}" type="datetimeFigureOut">
              <a:rPr lang="en-US" smtClean="0"/>
              <a:t>3/18/25</a:t>
            </a:fld>
            <a:endParaRPr lang="en-US"/>
          </a:p>
        </p:txBody>
      </p:sp>
      <p:sp>
        <p:nvSpPr>
          <p:cNvPr id="3" name="Footer Placeholder 2">
            <a:extLst>
              <a:ext uri="{FF2B5EF4-FFF2-40B4-BE49-F238E27FC236}">
                <a16:creationId xmlns:a16="http://schemas.microsoft.com/office/drawing/2014/main" id="{48EA7E64-683E-E96B-056B-3EE69C3BE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1DB97E-5F15-81F3-F430-FACC9AB75215}"/>
              </a:ext>
            </a:extLst>
          </p:cNvPr>
          <p:cNvSpPr>
            <a:spLocks noGrp="1"/>
          </p:cNvSpPr>
          <p:nvPr>
            <p:ph type="sldNum" sz="quarter" idx="12"/>
          </p:nvPr>
        </p:nvSpPr>
        <p:spPr/>
        <p:txBody>
          <a:bodyPr/>
          <a:lstStyle/>
          <a:p>
            <a:fld id="{9170102C-4BE6-B647-BFD1-A33EF2624937}" type="slidenum">
              <a:rPr lang="en-US" smtClean="0"/>
              <a:t>‹#›</a:t>
            </a:fld>
            <a:endParaRPr lang="en-US"/>
          </a:p>
        </p:txBody>
      </p:sp>
      <p:pic>
        <p:nvPicPr>
          <p:cNvPr id="6" name="Picture 5">
            <a:extLst>
              <a:ext uri="{FF2B5EF4-FFF2-40B4-BE49-F238E27FC236}">
                <a16:creationId xmlns:a16="http://schemas.microsoft.com/office/drawing/2014/main" id="{E7725827-D3A3-68CA-8270-149CD1326E66}"/>
              </a:ext>
            </a:extLst>
          </p:cNvPr>
          <p:cNvPicPr>
            <a:picLocks noChangeAspect="1"/>
          </p:cNvPicPr>
          <p:nvPr userDrawn="1"/>
        </p:nvPicPr>
        <p:blipFill>
          <a:blip r:embed="rId2"/>
          <a:stretch>
            <a:fillRect/>
          </a:stretch>
        </p:blipFill>
        <p:spPr>
          <a:xfrm rot="16200000">
            <a:off x="-3200400" y="3200399"/>
            <a:ext cx="6858002" cy="457201"/>
          </a:xfrm>
          <a:prstGeom prst="rect">
            <a:avLst/>
          </a:prstGeom>
        </p:spPr>
      </p:pic>
    </p:spTree>
    <p:extLst>
      <p:ext uri="{BB962C8B-B14F-4D97-AF65-F5344CB8AC3E}">
        <p14:creationId xmlns:p14="http://schemas.microsoft.com/office/powerpoint/2010/main" val="372293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BF8D-A69A-2B9A-76E7-6B55938A7603}"/>
              </a:ext>
            </a:extLst>
          </p:cNvPr>
          <p:cNvSpPr>
            <a:spLocks noGrp="1"/>
          </p:cNvSpPr>
          <p:nvPr>
            <p:ph type="ctrTitle"/>
          </p:nvPr>
        </p:nvSpPr>
        <p:spPr>
          <a:xfrm>
            <a:off x="994719" y="1187623"/>
            <a:ext cx="10202562" cy="2387600"/>
          </a:xfrm>
        </p:spPr>
        <p:txBody>
          <a:bodyPr anchor="b"/>
          <a:lstStyle>
            <a:lvl1pPr algn="ctr">
              <a:defRPr sz="6000" b="1" i="0">
                <a:solidFill>
                  <a:schemeClr val="bg1"/>
                </a:solidFill>
                <a:latin typeface="Avenir Black" panose="02000503020000020003" pitchFamily="2" charset="0"/>
              </a:defRPr>
            </a:lvl1pPr>
          </a:lstStyle>
          <a:p>
            <a:r>
              <a:rPr lang="en-US" dirty="0"/>
              <a:t>Click to edit Master title</a:t>
            </a:r>
          </a:p>
        </p:txBody>
      </p:sp>
      <p:sp>
        <p:nvSpPr>
          <p:cNvPr id="3" name="Subtitle 2">
            <a:extLst>
              <a:ext uri="{FF2B5EF4-FFF2-40B4-BE49-F238E27FC236}">
                <a16:creationId xmlns:a16="http://schemas.microsoft.com/office/drawing/2014/main" id="{A77450D2-CCDB-9D35-8D4D-626FF6BE7A31}"/>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Avenir"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E41BEFD4-1ECD-5717-45E5-4447A2B855BA}"/>
              </a:ext>
            </a:extLst>
          </p:cNvPr>
          <p:cNvPicPr>
            <a:picLocks noChangeAspect="1"/>
          </p:cNvPicPr>
          <p:nvPr userDrawn="1"/>
        </p:nvPicPr>
        <p:blipFill>
          <a:blip r:embed="rId2"/>
          <a:stretch>
            <a:fillRect/>
          </a:stretch>
        </p:blipFill>
        <p:spPr>
          <a:xfrm>
            <a:off x="0" y="6269338"/>
            <a:ext cx="12191999" cy="588662"/>
          </a:xfrm>
          <a:prstGeom prst="rect">
            <a:avLst/>
          </a:prstGeom>
        </p:spPr>
      </p:pic>
    </p:spTree>
    <p:extLst>
      <p:ext uri="{BB962C8B-B14F-4D97-AF65-F5344CB8AC3E}">
        <p14:creationId xmlns:p14="http://schemas.microsoft.com/office/powerpoint/2010/main" val="1695204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BF8D-A69A-2B9A-76E7-6B55938A7603}"/>
              </a:ext>
            </a:extLst>
          </p:cNvPr>
          <p:cNvSpPr>
            <a:spLocks noGrp="1"/>
          </p:cNvSpPr>
          <p:nvPr>
            <p:ph type="ctrTitle"/>
          </p:nvPr>
        </p:nvSpPr>
        <p:spPr>
          <a:xfrm>
            <a:off x="994719" y="1187623"/>
            <a:ext cx="10202562" cy="2387600"/>
          </a:xfrm>
        </p:spPr>
        <p:txBody>
          <a:bodyPr anchor="b"/>
          <a:lstStyle>
            <a:lvl1pPr algn="ctr">
              <a:defRPr sz="6000" b="1" i="0">
                <a:solidFill>
                  <a:schemeClr val="bg1"/>
                </a:solidFill>
                <a:latin typeface="Avenir Black" panose="02000503020000020003" pitchFamily="2" charset="0"/>
              </a:defRPr>
            </a:lvl1pPr>
          </a:lstStyle>
          <a:p>
            <a:r>
              <a:rPr lang="en-US" dirty="0"/>
              <a:t>Click to edit Master title</a:t>
            </a:r>
          </a:p>
        </p:txBody>
      </p:sp>
      <p:sp>
        <p:nvSpPr>
          <p:cNvPr id="3" name="Subtitle 2">
            <a:extLst>
              <a:ext uri="{FF2B5EF4-FFF2-40B4-BE49-F238E27FC236}">
                <a16:creationId xmlns:a16="http://schemas.microsoft.com/office/drawing/2014/main" id="{A77450D2-CCDB-9D35-8D4D-626FF6BE7A31}"/>
              </a:ext>
            </a:extLst>
          </p:cNvPr>
          <p:cNvSpPr>
            <a:spLocks noGrp="1"/>
          </p:cNvSpPr>
          <p:nvPr>
            <p:ph type="subTitle" idx="1"/>
          </p:nvPr>
        </p:nvSpPr>
        <p:spPr>
          <a:xfrm>
            <a:off x="1524000" y="3602038"/>
            <a:ext cx="9144000" cy="1655762"/>
          </a:xfrm>
        </p:spPr>
        <p:txBody>
          <a:bodyPr/>
          <a:lstStyle>
            <a:lvl1pPr marL="0" indent="0" algn="ctr">
              <a:buNone/>
              <a:defRPr sz="2400" b="0" i="0">
                <a:solidFill>
                  <a:schemeClr val="bg1"/>
                </a:solidFill>
                <a:latin typeface="Avenir"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CCEBF36F-9436-9461-A92A-399DA159E499}"/>
              </a:ext>
            </a:extLst>
          </p:cNvPr>
          <p:cNvPicPr>
            <a:picLocks noChangeAspect="1"/>
          </p:cNvPicPr>
          <p:nvPr userDrawn="1"/>
        </p:nvPicPr>
        <p:blipFill>
          <a:blip r:embed="rId2"/>
          <a:stretch>
            <a:fillRect/>
          </a:stretch>
        </p:blipFill>
        <p:spPr>
          <a:xfrm>
            <a:off x="0" y="6264877"/>
            <a:ext cx="12192000" cy="593123"/>
          </a:xfrm>
          <a:prstGeom prst="rect">
            <a:avLst/>
          </a:prstGeom>
        </p:spPr>
      </p:pic>
    </p:spTree>
    <p:extLst>
      <p:ext uri="{BB962C8B-B14F-4D97-AF65-F5344CB8AC3E}">
        <p14:creationId xmlns:p14="http://schemas.microsoft.com/office/powerpoint/2010/main" val="10244639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8144-B157-54D9-FD01-B12229090A66}"/>
              </a:ext>
            </a:extLst>
          </p:cNvPr>
          <p:cNvSpPr>
            <a:spLocks noGrp="1"/>
          </p:cNvSpPr>
          <p:nvPr>
            <p:ph type="title"/>
          </p:nvPr>
        </p:nvSpPr>
        <p:spPr/>
        <p:txBody>
          <a:bodyPr/>
          <a:lstStyle>
            <a:lvl1pPr>
              <a:defRPr b="1" i="0">
                <a:solidFill>
                  <a:schemeClr val="bg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FDAA1DB-C9FC-C868-B4B7-5A324100A68D}"/>
              </a:ext>
            </a:extLst>
          </p:cNvPr>
          <p:cNvSpPr>
            <a:spLocks noGrp="1"/>
          </p:cNvSpPr>
          <p:nvPr>
            <p:ph idx="1"/>
          </p:nvPr>
        </p:nvSpPr>
        <p:spPr/>
        <p:txBody>
          <a:bodyPr/>
          <a:lstStyle>
            <a:lvl1pPr>
              <a:defRPr b="0" i="0">
                <a:solidFill>
                  <a:schemeClr val="bg1"/>
                </a:solidFill>
                <a:latin typeface="Avenir" panose="02000503020000020003" pitchFamily="2" charset="0"/>
              </a:defRPr>
            </a:lvl1pPr>
            <a:lvl2pPr>
              <a:defRPr b="0" i="0">
                <a:solidFill>
                  <a:schemeClr val="bg1"/>
                </a:solidFill>
                <a:latin typeface="Avenir" panose="02000503020000020003" pitchFamily="2" charset="0"/>
              </a:defRPr>
            </a:lvl2pPr>
            <a:lvl3pPr>
              <a:defRPr b="0" i="0">
                <a:solidFill>
                  <a:schemeClr val="bg1"/>
                </a:solidFill>
                <a:latin typeface="Avenir" panose="02000503020000020003" pitchFamily="2" charset="0"/>
              </a:defRPr>
            </a:lvl3pPr>
            <a:lvl4pPr>
              <a:defRPr b="0" i="0">
                <a:solidFill>
                  <a:schemeClr val="bg1"/>
                </a:solidFill>
                <a:latin typeface="Avenir" panose="02000503020000020003" pitchFamily="2" charset="0"/>
              </a:defRPr>
            </a:lvl4pPr>
            <a:lvl5pPr>
              <a:defRPr b="0" i="0">
                <a:solidFill>
                  <a:schemeClr val="bg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750E8A-D74C-2DBE-2A84-8F6570B8F88D}"/>
              </a:ext>
            </a:extLst>
          </p:cNvPr>
          <p:cNvPicPr>
            <a:picLocks noChangeAspect="1"/>
          </p:cNvPicPr>
          <p:nvPr userDrawn="1"/>
        </p:nvPicPr>
        <p:blipFill>
          <a:blip r:embed="rId2"/>
          <a:stretch>
            <a:fillRect/>
          </a:stretch>
        </p:blipFill>
        <p:spPr>
          <a:xfrm rot="5400000">
            <a:off x="-3200401" y="3200402"/>
            <a:ext cx="6858002" cy="457200"/>
          </a:xfrm>
          <a:prstGeom prst="rect">
            <a:avLst/>
          </a:prstGeom>
        </p:spPr>
      </p:pic>
    </p:spTree>
    <p:extLst>
      <p:ext uri="{BB962C8B-B14F-4D97-AF65-F5344CB8AC3E}">
        <p14:creationId xmlns:p14="http://schemas.microsoft.com/office/powerpoint/2010/main" val="2404633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8144-B157-54D9-FD01-B12229090A66}"/>
              </a:ext>
            </a:extLst>
          </p:cNvPr>
          <p:cNvSpPr>
            <a:spLocks noGrp="1"/>
          </p:cNvSpPr>
          <p:nvPr>
            <p:ph type="title"/>
          </p:nvPr>
        </p:nvSpPr>
        <p:spPr/>
        <p:txBody>
          <a:bodyPr/>
          <a:lstStyle>
            <a:lvl1pPr>
              <a:defRPr b="1" i="0">
                <a:solidFill>
                  <a:schemeClr val="bg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FDAA1DB-C9FC-C868-B4B7-5A324100A68D}"/>
              </a:ext>
            </a:extLst>
          </p:cNvPr>
          <p:cNvSpPr>
            <a:spLocks noGrp="1"/>
          </p:cNvSpPr>
          <p:nvPr>
            <p:ph idx="1"/>
          </p:nvPr>
        </p:nvSpPr>
        <p:spPr/>
        <p:txBody>
          <a:bodyPr/>
          <a:lstStyle>
            <a:lvl1pPr>
              <a:defRPr b="0" i="0">
                <a:solidFill>
                  <a:schemeClr val="bg1"/>
                </a:solidFill>
                <a:latin typeface="Avenir" panose="02000503020000020003" pitchFamily="2" charset="0"/>
              </a:defRPr>
            </a:lvl1pPr>
            <a:lvl2pPr>
              <a:defRPr b="0" i="0">
                <a:solidFill>
                  <a:schemeClr val="bg1"/>
                </a:solidFill>
                <a:latin typeface="Avenir" panose="02000503020000020003" pitchFamily="2" charset="0"/>
              </a:defRPr>
            </a:lvl2pPr>
            <a:lvl3pPr>
              <a:defRPr b="0" i="0">
                <a:solidFill>
                  <a:schemeClr val="bg1"/>
                </a:solidFill>
                <a:latin typeface="Avenir" panose="02000503020000020003" pitchFamily="2" charset="0"/>
              </a:defRPr>
            </a:lvl3pPr>
            <a:lvl4pPr>
              <a:defRPr b="0" i="0">
                <a:solidFill>
                  <a:schemeClr val="bg1"/>
                </a:solidFill>
                <a:latin typeface="Avenir" panose="02000503020000020003" pitchFamily="2" charset="0"/>
              </a:defRPr>
            </a:lvl4pPr>
            <a:lvl5pPr>
              <a:defRPr b="0" i="0">
                <a:solidFill>
                  <a:schemeClr val="bg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77961DAF-0946-29B5-3884-B81909096166}"/>
              </a:ext>
            </a:extLst>
          </p:cNvPr>
          <p:cNvPicPr>
            <a:picLocks noChangeAspect="1"/>
          </p:cNvPicPr>
          <p:nvPr userDrawn="1"/>
        </p:nvPicPr>
        <p:blipFill>
          <a:blip r:embed="rId2"/>
          <a:stretch>
            <a:fillRect/>
          </a:stretch>
        </p:blipFill>
        <p:spPr>
          <a:xfrm rot="16200000">
            <a:off x="-3200400" y="3200399"/>
            <a:ext cx="6858002" cy="457201"/>
          </a:xfrm>
          <a:prstGeom prst="rect">
            <a:avLst/>
          </a:prstGeom>
        </p:spPr>
      </p:pic>
    </p:spTree>
    <p:extLst>
      <p:ext uri="{BB962C8B-B14F-4D97-AF65-F5344CB8AC3E}">
        <p14:creationId xmlns:p14="http://schemas.microsoft.com/office/powerpoint/2010/main" val="321286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8144-B157-54D9-FD01-B12229090A66}"/>
              </a:ext>
            </a:extLst>
          </p:cNvPr>
          <p:cNvSpPr>
            <a:spLocks noGrp="1"/>
          </p:cNvSpPr>
          <p:nvPr>
            <p:ph type="title"/>
          </p:nvPr>
        </p:nvSpPr>
        <p:spPr/>
        <p:txBody>
          <a:bodyPr/>
          <a:lstStyle>
            <a:lvl1pPr>
              <a:defRPr b="1" i="0">
                <a:solidFill>
                  <a:srgbClr val="42414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FDAA1DB-C9FC-C868-B4B7-5A324100A68D}"/>
              </a:ext>
            </a:extLst>
          </p:cNvPr>
          <p:cNvSpPr>
            <a:spLocks noGrp="1"/>
          </p:cNvSpPr>
          <p:nvPr>
            <p:ph idx="1"/>
          </p:nvPr>
        </p:nvSpPr>
        <p:spPr/>
        <p:txBody>
          <a:bodyPr/>
          <a:lstStyle>
            <a:lvl1pPr>
              <a:defRPr b="0" i="0">
                <a:solidFill>
                  <a:srgbClr val="424141"/>
                </a:solidFill>
                <a:latin typeface="Avenir" panose="02000503020000020003" pitchFamily="2" charset="0"/>
              </a:defRPr>
            </a:lvl1pPr>
            <a:lvl2pPr>
              <a:defRPr b="0" i="0">
                <a:solidFill>
                  <a:srgbClr val="424141"/>
                </a:solidFill>
                <a:latin typeface="Avenir" panose="02000503020000020003" pitchFamily="2" charset="0"/>
              </a:defRPr>
            </a:lvl2pPr>
            <a:lvl3pPr>
              <a:defRPr b="0" i="0">
                <a:solidFill>
                  <a:srgbClr val="424141"/>
                </a:solidFill>
                <a:latin typeface="Avenir" panose="02000503020000020003" pitchFamily="2" charset="0"/>
              </a:defRPr>
            </a:lvl3pPr>
            <a:lvl4pPr>
              <a:defRPr b="0" i="0">
                <a:solidFill>
                  <a:srgbClr val="424141"/>
                </a:solidFill>
                <a:latin typeface="Avenir" panose="02000503020000020003" pitchFamily="2" charset="0"/>
              </a:defRPr>
            </a:lvl4pPr>
            <a:lvl5pPr>
              <a:defRPr b="0" i="0">
                <a:solidFill>
                  <a:srgbClr val="42414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750E8A-D74C-2DBE-2A84-8F6570B8F88D}"/>
              </a:ext>
            </a:extLst>
          </p:cNvPr>
          <p:cNvPicPr>
            <a:picLocks noChangeAspect="1"/>
          </p:cNvPicPr>
          <p:nvPr userDrawn="1"/>
        </p:nvPicPr>
        <p:blipFill>
          <a:blip r:embed="rId2"/>
          <a:stretch>
            <a:fillRect/>
          </a:stretch>
        </p:blipFill>
        <p:spPr>
          <a:xfrm rot="5400000">
            <a:off x="-3200401" y="3200402"/>
            <a:ext cx="6858002" cy="457200"/>
          </a:xfrm>
          <a:prstGeom prst="rect">
            <a:avLst/>
          </a:prstGeom>
        </p:spPr>
      </p:pic>
    </p:spTree>
    <p:extLst>
      <p:ext uri="{BB962C8B-B14F-4D97-AF65-F5344CB8AC3E}">
        <p14:creationId xmlns:p14="http://schemas.microsoft.com/office/powerpoint/2010/main" val="48079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58144-B157-54D9-FD01-B12229090A66}"/>
              </a:ext>
            </a:extLst>
          </p:cNvPr>
          <p:cNvSpPr>
            <a:spLocks noGrp="1"/>
          </p:cNvSpPr>
          <p:nvPr>
            <p:ph type="title"/>
          </p:nvPr>
        </p:nvSpPr>
        <p:spPr/>
        <p:txBody>
          <a:bodyPr/>
          <a:lstStyle>
            <a:lvl1pPr>
              <a:defRPr b="1" i="0">
                <a:solidFill>
                  <a:srgbClr val="42414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FDAA1DB-C9FC-C868-B4B7-5A324100A68D}"/>
              </a:ext>
            </a:extLst>
          </p:cNvPr>
          <p:cNvSpPr>
            <a:spLocks noGrp="1"/>
          </p:cNvSpPr>
          <p:nvPr>
            <p:ph idx="1"/>
          </p:nvPr>
        </p:nvSpPr>
        <p:spPr/>
        <p:txBody>
          <a:bodyPr/>
          <a:lstStyle>
            <a:lvl1pPr>
              <a:defRPr b="0" i="0">
                <a:solidFill>
                  <a:srgbClr val="424141"/>
                </a:solidFill>
                <a:latin typeface="Avenir" panose="02000503020000020003" pitchFamily="2" charset="0"/>
              </a:defRPr>
            </a:lvl1pPr>
            <a:lvl2pPr>
              <a:defRPr b="0" i="0">
                <a:solidFill>
                  <a:srgbClr val="424141"/>
                </a:solidFill>
                <a:latin typeface="Avenir" panose="02000503020000020003" pitchFamily="2" charset="0"/>
              </a:defRPr>
            </a:lvl2pPr>
            <a:lvl3pPr>
              <a:defRPr b="0" i="0">
                <a:solidFill>
                  <a:srgbClr val="424141"/>
                </a:solidFill>
                <a:latin typeface="Avenir" panose="02000503020000020003" pitchFamily="2" charset="0"/>
              </a:defRPr>
            </a:lvl3pPr>
            <a:lvl4pPr>
              <a:defRPr b="0" i="0">
                <a:solidFill>
                  <a:srgbClr val="424141"/>
                </a:solidFill>
                <a:latin typeface="Avenir" panose="02000503020000020003" pitchFamily="2" charset="0"/>
              </a:defRPr>
            </a:lvl4pPr>
            <a:lvl5pPr>
              <a:defRPr b="0" i="0">
                <a:solidFill>
                  <a:srgbClr val="42414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77961DAF-0946-29B5-3884-B81909096166}"/>
              </a:ext>
            </a:extLst>
          </p:cNvPr>
          <p:cNvPicPr>
            <a:picLocks noChangeAspect="1"/>
          </p:cNvPicPr>
          <p:nvPr userDrawn="1"/>
        </p:nvPicPr>
        <p:blipFill>
          <a:blip r:embed="rId2"/>
          <a:stretch>
            <a:fillRect/>
          </a:stretch>
        </p:blipFill>
        <p:spPr>
          <a:xfrm rot="16200000">
            <a:off x="-3200400" y="3200399"/>
            <a:ext cx="6858002" cy="457201"/>
          </a:xfrm>
          <a:prstGeom prst="rect">
            <a:avLst/>
          </a:prstGeom>
        </p:spPr>
      </p:pic>
    </p:spTree>
    <p:extLst>
      <p:ext uri="{BB962C8B-B14F-4D97-AF65-F5344CB8AC3E}">
        <p14:creationId xmlns:p14="http://schemas.microsoft.com/office/powerpoint/2010/main" val="420033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1506-BD82-2056-6D18-C7950192FE44}"/>
              </a:ext>
            </a:extLst>
          </p:cNvPr>
          <p:cNvSpPr>
            <a:spLocks noGrp="1"/>
          </p:cNvSpPr>
          <p:nvPr>
            <p:ph type="title"/>
          </p:nvPr>
        </p:nvSpPr>
        <p:spPr/>
        <p:txBody>
          <a:bodyPr/>
          <a:lstStyle>
            <a:lvl1pPr>
              <a:defRPr b="1" i="0">
                <a:solidFill>
                  <a:schemeClr val="bg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256B82-0EFB-8184-209C-AEAADC6BA9BC}"/>
              </a:ext>
            </a:extLst>
          </p:cNvPr>
          <p:cNvSpPr>
            <a:spLocks noGrp="1"/>
          </p:cNvSpPr>
          <p:nvPr>
            <p:ph sz="half" idx="1"/>
          </p:nvPr>
        </p:nvSpPr>
        <p:spPr>
          <a:xfrm>
            <a:off x="838200" y="1825625"/>
            <a:ext cx="5181600" cy="4351338"/>
          </a:xfrm>
        </p:spPr>
        <p:txBody>
          <a:bodyPr/>
          <a:lstStyle>
            <a:lvl1pPr>
              <a:defRPr b="0" i="0">
                <a:solidFill>
                  <a:schemeClr val="bg1"/>
                </a:solidFill>
                <a:latin typeface="Avenir" panose="02000503020000020003" pitchFamily="2" charset="0"/>
              </a:defRPr>
            </a:lvl1pPr>
            <a:lvl2pPr>
              <a:defRPr b="0" i="0">
                <a:solidFill>
                  <a:schemeClr val="bg1"/>
                </a:solidFill>
                <a:latin typeface="Avenir" panose="02000503020000020003" pitchFamily="2" charset="0"/>
              </a:defRPr>
            </a:lvl2pPr>
            <a:lvl3pPr>
              <a:defRPr b="0" i="0">
                <a:solidFill>
                  <a:schemeClr val="bg1"/>
                </a:solidFill>
                <a:latin typeface="Avenir" panose="02000503020000020003" pitchFamily="2" charset="0"/>
              </a:defRPr>
            </a:lvl3pPr>
            <a:lvl4pPr>
              <a:defRPr b="0" i="0">
                <a:solidFill>
                  <a:schemeClr val="bg1"/>
                </a:solidFill>
                <a:latin typeface="Avenir" panose="02000503020000020003" pitchFamily="2" charset="0"/>
              </a:defRPr>
            </a:lvl4pPr>
            <a:lvl5pPr>
              <a:defRPr b="0" i="0">
                <a:solidFill>
                  <a:schemeClr val="bg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0936313-F060-3CC9-4293-F34AFE326DC2}"/>
              </a:ext>
            </a:extLst>
          </p:cNvPr>
          <p:cNvSpPr>
            <a:spLocks noGrp="1"/>
          </p:cNvSpPr>
          <p:nvPr>
            <p:ph sz="half" idx="2"/>
          </p:nvPr>
        </p:nvSpPr>
        <p:spPr>
          <a:xfrm>
            <a:off x="6172200" y="1825625"/>
            <a:ext cx="5181600" cy="4351338"/>
          </a:xfrm>
        </p:spPr>
        <p:txBody>
          <a:bodyPr/>
          <a:lstStyle>
            <a:lvl1pPr>
              <a:defRPr b="0" i="0">
                <a:solidFill>
                  <a:schemeClr val="bg1"/>
                </a:solidFill>
                <a:latin typeface="Avenir" panose="02000503020000020003" pitchFamily="2" charset="0"/>
              </a:defRPr>
            </a:lvl1pPr>
            <a:lvl2pPr>
              <a:defRPr b="0" i="0">
                <a:solidFill>
                  <a:schemeClr val="bg1"/>
                </a:solidFill>
                <a:latin typeface="Avenir" panose="02000503020000020003" pitchFamily="2" charset="0"/>
              </a:defRPr>
            </a:lvl2pPr>
            <a:lvl3pPr>
              <a:defRPr b="0" i="0">
                <a:solidFill>
                  <a:schemeClr val="bg1"/>
                </a:solidFill>
                <a:latin typeface="Avenir" panose="02000503020000020003" pitchFamily="2" charset="0"/>
              </a:defRPr>
            </a:lvl3pPr>
            <a:lvl4pPr>
              <a:defRPr b="0" i="0">
                <a:solidFill>
                  <a:schemeClr val="bg1"/>
                </a:solidFill>
                <a:latin typeface="Avenir" panose="02000503020000020003" pitchFamily="2" charset="0"/>
              </a:defRPr>
            </a:lvl4pPr>
            <a:lvl5pPr>
              <a:defRPr b="0" i="0">
                <a:solidFill>
                  <a:schemeClr val="bg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D9DDC8F-232C-486B-DD6D-79094111DA8E}"/>
              </a:ext>
            </a:extLst>
          </p:cNvPr>
          <p:cNvPicPr>
            <a:picLocks noChangeAspect="1"/>
          </p:cNvPicPr>
          <p:nvPr userDrawn="1"/>
        </p:nvPicPr>
        <p:blipFill>
          <a:blip r:embed="rId2"/>
          <a:stretch>
            <a:fillRect/>
          </a:stretch>
        </p:blipFill>
        <p:spPr>
          <a:xfrm>
            <a:off x="838201" y="1367141"/>
            <a:ext cx="9105900" cy="51524"/>
          </a:xfrm>
          <a:prstGeom prst="rect">
            <a:avLst/>
          </a:prstGeom>
        </p:spPr>
      </p:pic>
    </p:spTree>
    <p:extLst>
      <p:ext uri="{BB962C8B-B14F-4D97-AF65-F5344CB8AC3E}">
        <p14:creationId xmlns:p14="http://schemas.microsoft.com/office/powerpoint/2010/main" val="263836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rgbClr val="42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1506-BD82-2056-6D18-C7950192FE44}"/>
              </a:ext>
            </a:extLst>
          </p:cNvPr>
          <p:cNvSpPr>
            <a:spLocks noGrp="1"/>
          </p:cNvSpPr>
          <p:nvPr>
            <p:ph type="title"/>
          </p:nvPr>
        </p:nvSpPr>
        <p:spPr/>
        <p:txBody>
          <a:bodyPr/>
          <a:lstStyle>
            <a:lvl1pPr>
              <a:defRPr b="1" i="0">
                <a:solidFill>
                  <a:schemeClr val="bg1"/>
                </a:solidFill>
                <a:latin typeface="Avenir Black" panose="02000503020000020003"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C256B82-0EFB-8184-209C-AEAADC6BA9BC}"/>
              </a:ext>
            </a:extLst>
          </p:cNvPr>
          <p:cNvSpPr>
            <a:spLocks noGrp="1"/>
          </p:cNvSpPr>
          <p:nvPr>
            <p:ph sz="half" idx="1"/>
          </p:nvPr>
        </p:nvSpPr>
        <p:spPr>
          <a:xfrm>
            <a:off x="838200" y="1825625"/>
            <a:ext cx="5181600" cy="4351338"/>
          </a:xfrm>
        </p:spPr>
        <p:txBody>
          <a:bodyPr/>
          <a:lstStyle>
            <a:lvl1pPr>
              <a:defRPr b="0" i="0">
                <a:solidFill>
                  <a:schemeClr val="bg1"/>
                </a:solidFill>
                <a:latin typeface="Avenir" panose="02000503020000020003" pitchFamily="2" charset="0"/>
              </a:defRPr>
            </a:lvl1pPr>
            <a:lvl2pPr>
              <a:defRPr b="0" i="0">
                <a:solidFill>
                  <a:schemeClr val="bg1"/>
                </a:solidFill>
                <a:latin typeface="Avenir" panose="02000503020000020003" pitchFamily="2" charset="0"/>
              </a:defRPr>
            </a:lvl2pPr>
            <a:lvl3pPr>
              <a:defRPr b="0" i="0">
                <a:solidFill>
                  <a:schemeClr val="bg1"/>
                </a:solidFill>
                <a:latin typeface="Avenir" panose="02000503020000020003" pitchFamily="2" charset="0"/>
              </a:defRPr>
            </a:lvl3pPr>
            <a:lvl4pPr>
              <a:defRPr b="0" i="0">
                <a:solidFill>
                  <a:schemeClr val="bg1"/>
                </a:solidFill>
                <a:latin typeface="Avenir" panose="02000503020000020003" pitchFamily="2" charset="0"/>
              </a:defRPr>
            </a:lvl4pPr>
            <a:lvl5pPr>
              <a:defRPr b="0" i="0">
                <a:solidFill>
                  <a:schemeClr val="bg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0936313-F060-3CC9-4293-F34AFE326DC2}"/>
              </a:ext>
            </a:extLst>
          </p:cNvPr>
          <p:cNvSpPr>
            <a:spLocks noGrp="1"/>
          </p:cNvSpPr>
          <p:nvPr>
            <p:ph sz="half" idx="2"/>
          </p:nvPr>
        </p:nvSpPr>
        <p:spPr>
          <a:xfrm>
            <a:off x="6172200" y="1825625"/>
            <a:ext cx="5181600" cy="4351338"/>
          </a:xfrm>
        </p:spPr>
        <p:txBody>
          <a:bodyPr/>
          <a:lstStyle>
            <a:lvl1pPr>
              <a:defRPr b="0" i="0">
                <a:solidFill>
                  <a:schemeClr val="bg1"/>
                </a:solidFill>
                <a:latin typeface="Avenir" panose="02000503020000020003" pitchFamily="2" charset="0"/>
              </a:defRPr>
            </a:lvl1pPr>
            <a:lvl2pPr>
              <a:defRPr b="0" i="0">
                <a:solidFill>
                  <a:schemeClr val="bg1"/>
                </a:solidFill>
                <a:latin typeface="Avenir" panose="02000503020000020003" pitchFamily="2" charset="0"/>
              </a:defRPr>
            </a:lvl2pPr>
            <a:lvl3pPr>
              <a:defRPr b="0" i="0">
                <a:solidFill>
                  <a:schemeClr val="bg1"/>
                </a:solidFill>
                <a:latin typeface="Avenir" panose="02000503020000020003" pitchFamily="2" charset="0"/>
              </a:defRPr>
            </a:lvl3pPr>
            <a:lvl4pPr>
              <a:defRPr b="0" i="0">
                <a:solidFill>
                  <a:schemeClr val="bg1"/>
                </a:solidFill>
                <a:latin typeface="Avenir" panose="02000503020000020003" pitchFamily="2" charset="0"/>
              </a:defRPr>
            </a:lvl4pPr>
            <a:lvl5pPr>
              <a:defRPr b="0" i="0">
                <a:solidFill>
                  <a:schemeClr val="bg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40FCA1D-23FF-2BB2-77FA-0822C49A3E5A}"/>
              </a:ext>
            </a:extLst>
          </p:cNvPr>
          <p:cNvPicPr>
            <a:picLocks noChangeAspect="1"/>
          </p:cNvPicPr>
          <p:nvPr userDrawn="1"/>
        </p:nvPicPr>
        <p:blipFill>
          <a:blip r:embed="rId2"/>
          <a:stretch>
            <a:fillRect/>
          </a:stretch>
        </p:blipFill>
        <p:spPr>
          <a:xfrm flipV="1">
            <a:off x="838200" y="1395633"/>
            <a:ext cx="9105900" cy="45719"/>
          </a:xfrm>
          <a:prstGeom prst="rect">
            <a:avLst/>
          </a:prstGeom>
        </p:spPr>
      </p:pic>
    </p:spTree>
    <p:extLst>
      <p:ext uri="{BB962C8B-B14F-4D97-AF65-F5344CB8AC3E}">
        <p14:creationId xmlns:p14="http://schemas.microsoft.com/office/powerpoint/2010/main" val="646996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974EE-F362-BCAE-0E0E-3109ED2B9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9B2AC1-D916-953D-E2C6-4225C80C1E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57574-4D63-E6BD-4C82-02F5C019D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AC3DC-6DD5-5D41-A8DE-5A163ACDDB27}" type="datetimeFigureOut">
              <a:rPr lang="en-US" smtClean="0"/>
              <a:t>3/18/25</a:t>
            </a:fld>
            <a:endParaRPr lang="en-US"/>
          </a:p>
        </p:txBody>
      </p:sp>
      <p:sp>
        <p:nvSpPr>
          <p:cNvPr id="5" name="Footer Placeholder 4">
            <a:extLst>
              <a:ext uri="{FF2B5EF4-FFF2-40B4-BE49-F238E27FC236}">
                <a16:creationId xmlns:a16="http://schemas.microsoft.com/office/drawing/2014/main" id="{8F038B20-7051-2A7B-05ED-BAD4119A2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70DDF2-ADA9-7363-BDA0-B68C70BF9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70102C-4BE6-B647-BFD1-A33EF2624937}" type="slidenum">
              <a:rPr lang="en-US" smtClean="0"/>
              <a:t>‹#›</a:t>
            </a:fld>
            <a:endParaRPr lang="en-US"/>
          </a:p>
        </p:txBody>
      </p:sp>
    </p:spTree>
    <p:extLst>
      <p:ext uri="{BB962C8B-B14F-4D97-AF65-F5344CB8AC3E}">
        <p14:creationId xmlns:p14="http://schemas.microsoft.com/office/powerpoint/2010/main" val="370523386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62" r:id="rId5"/>
    <p:sldLayoutId id="2147483663" r:id="rId6"/>
    <p:sldLayoutId id="2147483664" r:id="rId7"/>
    <p:sldLayoutId id="2147483652" r:id="rId8"/>
    <p:sldLayoutId id="2147483665" r:id="rId9"/>
    <p:sldLayoutId id="2147483666" r:id="rId10"/>
    <p:sldLayoutId id="2147483667" r:id="rId11"/>
    <p:sldLayoutId id="2147483655" r:id="rId12"/>
    <p:sldLayoutId id="2147483668" r:id="rId13"/>
    <p:sldLayoutId id="2147483669" r:id="rId14"/>
    <p:sldLayoutId id="214748367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hyperlink" Target="https://miaeyc.org/t-e-a-c-h-scholarship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9.emf"/><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miaeyc.org/t-e-a-c-h-scholarship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EFE0-0E10-CDD2-399A-217189ACFD22}"/>
              </a:ext>
            </a:extLst>
          </p:cNvPr>
          <p:cNvSpPr>
            <a:spLocks noGrp="1"/>
          </p:cNvSpPr>
          <p:nvPr>
            <p:ph type="ctrTitle"/>
          </p:nvPr>
        </p:nvSpPr>
        <p:spPr>
          <a:xfrm>
            <a:off x="994719" y="1600957"/>
            <a:ext cx="10202562" cy="2387600"/>
          </a:xfrm>
        </p:spPr>
        <p:txBody>
          <a:bodyPr>
            <a:normAutofit fontScale="90000"/>
          </a:bodyPr>
          <a:lstStyle/>
          <a:p>
            <a:pPr>
              <a:lnSpc>
                <a:spcPct val="150000"/>
              </a:lnSpc>
            </a:pPr>
            <a:r>
              <a:rPr lang="en-US" sz="5500" dirty="0"/>
              <a:t>Exploring a Career in</a:t>
            </a:r>
            <a:br>
              <a:rPr lang="en-US" sz="5500" dirty="0"/>
            </a:br>
            <a:r>
              <a:rPr lang="en-US" sz="5500" dirty="0"/>
              <a:t>Early Childhood Education</a:t>
            </a:r>
          </a:p>
        </p:txBody>
      </p:sp>
      <p:pic>
        <p:nvPicPr>
          <p:cNvPr id="4" name="Picture 3">
            <a:extLst>
              <a:ext uri="{FF2B5EF4-FFF2-40B4-BE49-F238E27FC236}">
                <a16:creationId xmlns:a16="http://schemas.microsoft.com/office/drawing/2014/main" id="{CCF32801-308B-5F40-A6D6-1E0531C088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7816447">
            <a:off x="1141447" y="2383740"/>
            <a:ext cx="1109662" cy="4461766"/>
          </a:xfrm>
          <a:prstGeom prst="rect">
            <a:avLst/>
          </a:prstGeom>
        </p:spPr>
      </p:pic>
      <p:pic>
        <p:nvPicPr>
          <p:cNvPr id="5" name="Picture 4">
            <a:extLst>
              <a:ext uri="{FF2B5EF4-FFF2-40B4-BE49-F238E27FC236}">
                <a16:creationId xmlns:a16="http://schemas.microsoft.com/office/drawing/2014/main" id="{F1B07D0D-DD58-6AE7-11EA-F1783E8357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8200" y="4235140"/>
            <a:ext cx="1279525" cy="1021903"/>
          </a:xfrm>
          <a:prstGeom prst="rect">
            <a:avLst/>
          </a:prstGeom>
        </p:spPr>
      </p:pic>
    </p:spTree>
    <p:extLst>
      <p:ext uri="{BB962C8B-B14F-4D97-AF65-F5344CB8AC3E}">
        <p14:creationId xmlns:p14="http://schemas.microsoft.com/office/powerpoint/2010/main" val="238513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2896-487C-AEF1-95A1-113E2E9C6E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41DCA-0E12-D377-D19A-5699B0B10931}"/>
              </a:ext>
            </a:extLst>
          </p:cNvPr>
          <p:cNvSpPr>
            <a:spLocks noGrp="1"/>
          </p:cNvSpPr>
          <p:nvPr>
            <p:ph type="title"/>
          </p:nvPr>
        </p:nvSpPr>
        <p:spPr>
          <a:xfrm>
            <a:off x="838200" y="365125"/>
            <a:ext cx="11049000" cy="1325563"/>
          </a:xfrm>
        </p:spPr>
        <p:txBody>
          <a:bodyPr>
            <a:normAutofit/>
          </a:bodyPr>
          <a:lstStyle/>
          <a:p>
            <a:r>
              <a:rPr lang="en-US" sz="4000" dirty="0"/>
              <a:t>Next Steps</a:t>
            </a:r>
          </a:p>
        </p:txBody>
      </p:sp>
      <p:sp>
        <p:nvSpPr>
          <p:cNvPr id="3" name="Content Placeholder 2">
            <a:extLst>
              <a:ext uri="{FF2B5EF4-FFF2-40B4-BE49-F238E27FC236}">
                <a16:creationId xmlns:a16="http://schemas.microsoft.com/office/drawing/2014/main" id="{31956398-2E40-3838-F19C-93C53BCE9506}"/>
              </a:ext>
            </a:extLst>
          </p:cNvPr>
          <p:cNvSpPr>
            <a:spLocks noGrp="1"/>
          </p:cNvSpPr>
          <p:nvPr>
            <p:ph sz="half" idx="1"/>
          </p:nvPr>
        </p:nvSpPr>
        <p:spPr>
          <a:xfrm>
            <a:off x="838199" y="1825625"/>
            <a:ext cx="9220201" cy="4351338"/>
          </a:xfrm>
        </p:spPr>
        <p:txBody>
          <a:bodyPr vert="horz" lIns="91440" tIns="45720" rIns="91440" bIns="45720" rtlCol="0" anchor="t">
            <a:normAutofit lnSpcReduction="10000"/>
          </a:bodyPr>
          <a:lstStyle/>
          <a:p>
            <a:pPr marL="0" lvl="0" indent="0" algn="l" rtl="0">
              <a:lnSpc>
                <a:spcPct val="115000"/>
              </a:lnSpc>
              <a:spcBef>
                <a:spcPts val="0"/>
              </a:spcBef>
              <a:spcAft>
                <a:spcPts val="0"/>
              </a:spcAft>
              <a:buSzPts val="1800"/>
              <a:buNone/>
            </a:pPr>
            <a:r>
              <a:rPr lang="en-US" b="1" dirty="0">
                <a:latin typeface="Avenir Heavy" panose="02000503020000020003" pitchFamily="2" charset="0"/>
              </a:rPr>
              <a:t>Your career in early childhood education awaits!</a:t>
            </a:r>
          </a:p>
          <a:p>
            <a:pPr marL="0" lvl="0" indent="0" algn="l" rtl="0">
              <a:lnSpc>
                <a:spcPct val="115000"/>
              </a:lnSpc>
              <a:spcBef>
                <a:spcPts val="0"/>
              </a:spcBef>
              <a:spcAft>
                <a:spcPts val="0"/>
              </a:spcAft>
              <a:buSzPts val="1800"/>
              <a:buNone/>
            </a:pPr>
            <a:endParaRPr lang="en-US" dirty="0"/>
          </a:p>
          <a:p>
            <a:pPr marL="0" lvl="0" indent="0" algn="l" rtl="0">
              <a:lnSpc>
                <a:spcPct val="115000"/>
              </a:lnSpc>
              <a:spcBef>
                <a:spcPts val="0"/>
              </a:spcBef>
              <a:spcAft>
                <a:spcPts val="0"/>
              </a:spcAft>
              <a:buSzPts val="1800"/>
              <a:buNone/>
            </a:pPr>
            <a:r>
              <a:rPr lang="en-US" dirty="0"/>
              <a:t>Start exploring your opportunities today …</a:t>
            </a:r>
          </a:p>
          <a:p>
            <a:pPr marL="0" indent="0">
              <a:lnSpc>
                <a:spcPct val="114999"/>
              </a:lnSpc>
              <a:spcBef>
                <a:spcPts val="0"/>
              </a:spcBef>
              <a:buSzPts val="1800"/>
              <a:buNone/>
            </a:pPr>
            <a:endParaRPr lang="en-US" dirty="0">
              <a:latin typeface="Avenir"/>
            </a:endParaRPr>
          </a:p>
          <a:p>
            <a:pPr marL="0" indent="0">
              <a:lnSpc>
                <a:spcPct val="115000"/>
              </a:lnSpc>
              <a:spcBef>
                <a:spcPts val="0"/>
              </a:spcBef>
              <a:buSzPts val="1800"/>
              <a:buNone/>
            </a:pPr>
            <a:r>
              <a:rPr lang="en-US" dirty="0">
                <a:latin typeface="Avenir"/>
              </a:rPr>
              <a:t>Make an appointment with your counselor to talk about careers in early childhood education or visit </a:t>
            </a:r>
            <a:r>
              <a:rPr lang="en-US" b="1" u="sng" dirty="0">
                <a:solidFill>
                  <a:srgbClr val="299652"/>
                </a:solidFill>
                <a:latin typeface="Avenir Heavy" panose="02000503020000020003" pitchFamily="2" charset="0"/>
                <a:hlinkClick r:id="rId3">
                  <a:extLst>
                    <a:ext uri="{A12FA001-AC4F-418D-AE19-62706E023703}">
                      <ahyp:hlinkClr xmlns:ahyp="http://schemas.microsoft.com/office/drawing/2018/hyperlinkcolor" val="tx"/>
                    </a:ext>
                  </a:extLst>
                </a:hlinkClick>
              </a:rPr>
              <a:t>miaeyc.org/t-e-a-c-h-scholarships/</a:t>
            </a:r>
            <a:r>
              <a:rPr lang="en-US" b="1" dirty="0">
                <a:solidFill>
                  <a:srgbClr val="299652"/>
                </a:solidFill>
                <a:latin typeface="Avenir Heavy" panose="02000503020000020003" pitchFamily="2" charset="0"/>
              </a:rPr>
              <a:t> </a:t>
            </a:r>
            <a:r>
              <a:rPr lang="en-US" dirty="0">
                <a:latin typeface="Avenir"/>
              </a:rPr>
              <a:t>to learn more about funding your early childhood educational path with a TEACH scholarship.</a:t>
            </a:r>
          </a:p>
        </p:txBody>
      </p:sp>
      <p:pic>
        <p:nvPicPr>
          <p:cNvPr id="6" name="Picture 5">
            <a:extLst>
              <a:ext uri="{FF2B5EF4-FFF2-40B4-BE49-F238E27FC236}">
                <a16:creationId xmlns:a16="http://schemas.microsoft.com/office/drawing/2014/main" id="{5B1B8A2C-B595-B086-8DA8-74FC7B6944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0827022" flipH="1">
            <a:off x="9306740" y="1828803"/>
            <a:ext cx="1383692" cy="1105096"/>
          </a:xfrm>
          <a:prstGeom prst="rect">
            <a:avLst/>
          </a:prstGeom>
        </p:spPr>
      </p:pic>
      <p:pic>
        <p:nvPicPr>
          <p:cNvPr id="7" name="Picture 6">
            <a:extLst>
              <a:ext uri="{FF2B5EF4-FFF2-40B4-BE49-F238E27FC236}">
                <a16:creationId xmlns:a16="http://schemas.microsoft.com/office/drawing/2014/main" id="{D18763EB-04E0-1AC1-7866-8112C66A3B4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5571381" flipV="1">
            <a:off x="12268583" y="1050236"/>
            <a:ext cx="1158570" cy="4757529"/>
          </a:xfrm>
          <a:prstGeom prst="rect">
            <a:avLst/>
          </a:prstGeom>
        </p:spPr>
      </p:pic>
    </p:spTree>
    <p:extLst>
      <p:ext uri="{BB962C8B-B14F-4D97-AF65-F5344CB8AC3E}">
        <p14:creationId xmlns:p14="http://schemas.microsoft.com/office/powerpoint/2010/main" val="276674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F73E3-9B55-ED5B-C00E-F6168E930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E88BF-4D66-76D9-1F13-7BD3AF249BEF}"/>
              </a:ext>
            </a:extLst>
          </p:cNvPr>
          <p:cNvSpPr>
            <a:spLocks noGrp="1"/>
          </p:cNvSpPr>
          <p:nvPr>
            <p:ph type="ctrTitle"/>
          </p:nvPr>
        </p:nvSpPr>
        <p:spPr>
          <a:xfrm>
            <a:off x="994719" y="1277975"/>
            <a:ext cx="10202562" cy="2387600"/>
          </a:xfrm>
        </p:spPr>
        <p:txBody>
          <a:bodyPr>
            <a:normAutofit/>
          </a:bodyPr>
          <a:lstStyle/>
          <a:p>
            <a:r>
              <a:rPr lang="en-US" sz="5500" dirty="0"/>
              <a:t>Thank you!</a:t>
            </a:r>
          </a:p>
        </p:txBody>
      </p:sp>
      <p:pic>
        <p:nvPicPr>
          <p:cNvPr id="4" name="Picture 3">
            <a:extLst>
              <a:ext uri="{FF2B5EF4-FFF2-40B4-BE49-F238E27FC236}">
                <a16:creationId xmlns:a16="http://schemas.microsoft.com/office/drawing/2014/main" id="{D4DF02FA-7416-14A1-D497-2C40DE09B1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7816447">
            <a:off x="969169" y="2370489"/>
            <a:ext cx="1109662" cy="4461766"/>
          </a:xfrm>
          <a:prstGeom prst="rect">
            <a:avLst/>
          </a:prstGeom>
        </p:spPr>
      </p:pic>
      <p:pic>
        <p:nvPicPr>
          <p:cNvPr id="5" name="Picture 4">
            <a:extLst>
              <a:ext uri="{FF2B5EF4-FFF2-40B4-BE49-F238E27FC236}">
                <a16:creationId xmlns:a16="http://schemas.microsoft.com/office/drawing/2014/main" id="{3485B031-F073-5B72-4BAB-3F6AB25A3C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8200" y="4235140"/>
            <a:ext cx="1279525" cy="1021903"/>
          </a:xfrm>
          <a:prstGeom prst="rect">
            <a:avLst/>
          </a:prstGeom>
        </p:spPr>
      </p:pic>
    </p:spTree>
    <p:extLst>
      <p:ext uri="{BB962C8B-B14F-4D97-AF65-F5344CB8AC3E}">
        <p14:creationId xmlns:p14="http://schemas.microsoft.com/office/powerpoint/2010/main" val="222951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4390A-449A-3D3B-0609-1771F6EE2152}"/>
              </a:ext>
            </a:extLst>
          </p:cNvPr>
          <p:cNvSpPr>
            <a:spLocks noGrp="1"/>
          </p:cNvSpPr>
          <p:nvPr>
            <p:ph type="title"/>
          </p:nvPr>
        </p:nvSpPr>
        <p:spPr/>
        <p:txBody>
          <a:bodyPr>
            <a:normAutofit/>
          </a:bodyPr>
          <a:lstStyle/>
          <a:p>
            <a:r>
              <a:rPr lang="en-US" sz="4000" dirty="0"/>
              <a:t>Table of Contents</a:t>
            </a:r>
          </a:p>
        </p:txBody>
      </p:sp>
      <p:sp>
        <p:nvSpPr>
          <p:cNvPr id="3" name="Content Placeholder 2">
            <a:extLst>
              <a:ext uri="{FF2B5EF4-FFF2-40B4-BE49-F238E27FC236}">
                <a16:creationId xmlns:a16="http://schemas.microsoft.com/office/drawing/2014/main" id="{B5E21FC8-3D91-DD8D-4995-A7E9DBD289CD}"/>
              </a:ext>
            </a:extLst>
          </p:cNvPr>
          <p:cNvSpPr>
            <a:spLocks noGrp="1"/>
          </p:cNvSpPr>
          <p:nvPr>
            <p:ph idx="1"/>
          </p:nvPr>
        </p:nvSpPr>
        <p:spPr/>
        <p:txBody>
          <a:bodyPr vert="horz" lIns="91440" tIns="45720" rIns="91440" bIns="45720" rtlCol="0" anchor="t">
            <a:normAutofit lnSpcReduction="10000"/>
          </a:bodyPr>
          <a:lstStyle/>
          <a:p>
            <a:pPr marL="457200" lvl="0" indent="-342900" algn="l" rtl="0">
              <a:lnSpc>
                <a:spcPct val="115000"/>
              </a:lnSpc>
              <a:spcBef>
                <a:spcPts val="0"/>
              </a:spcBef>
              <a:spcAft>
                <a:spcPts val="0"/>
              </a:spcAft>
              <a:buSzPts val="1800"/>
              <a:buChar char="●"/>
            </a:pPr>
            <a:r>
              <a:rPr lang="en-US" dirty="0"/>
              <a:t>Early Childhood Education Overview</a:t>
            </a:r>
          </a:p>
          <a:p>
            <a:pPr marL="457200" lvl="0" indent="-342900" algn="l" rtl="0">
              <a:lnSpc>
                <a:spcPct val="115000"/>
              </a:lnSpc>
              <a:spcBef>
                <a:spcPts val="0"/>
              </a:spcBef>
              <a:spcAft>
                <a:spcPts val="0"/>
              </a:spcAft>
              <a:buSzPts val="1800"/>
              <a:buChar char="●"/>
            </a:pPr>
            <a:r>
              <a:rPr lang="en-US" dirty="0"/>
              <a:t>A Career in Early Childhood Education</a:t>
            </a:r>
          </a:p>
          <a:p>
            <a:pPr marL="457200" lvl="0" indent="-342900" algn="l" rtl="0">
              <a:lnSpc>
                <a:spcPct val="115000"/>
              </a:lnSpc>
              <a:spcBef>
                <a:spcPts val="0"/>
              </a:spcBef>
              <a:spcAft>
                <a:spcPts val="0"/>
              </a:spcAft>
              <a:buSzPts val="1800"/>
              <a:buChar char="●"/>
            </a:pPr>
            <a:r>
              <a:rPr lang="en-US" dirty="0"/>
              <a:t>Career Paths &amp; Education Requirements</a:t>
            </a:r>
          </a:p>
          <a:p>
            <a:pPr marL="457200" lvl="0" indent="-342900" algn="l" rtl="0">
              <a:lnSpc>
                <a:spcPct val="115000"/>
              </a:lnSpc>
              <a:spcBef>
                <a:spcPts val="0"/>
              </a:spcBef>
              <a:spcAft>
                <a:spcPts val="0"/>
              </a:spcAft>
              <a:buSzPts val="1800"/>
              <a:buChar char="●"/>
            </a:pPr>
            <a:r>
              <a:rPr lang="en-US" dirty="0"/>
              <a:t>Child Development Associate Credential</a:t>
            </a:r>
          </a:p>
          <a:p>
            <a:pPr marL="457200" lvl="0" indent="-342900" algn="l" rtl="0">
              <a:lnSpc>
                <a:spcPct val="115000"/>
              </a:lnSpc>
              <a:spcBef>
                <a:spcPts val="0"/>
              </a:spcBef>
              <a:spcAft>
                <a:spcPts val="0"/>
              </a:spcAft>
              <a:buSzPts val="1800"/>
              <a:buChar char="●"/>
            </a:pPr>
            <a:r>
              <a:rPr lang="en-US" dirty="0"/>
              <a:t>Michigan Youth Development Associate Credential</a:t>
            </a:r>
          </a:p>
          <a:p>
            <a:pPr marL="457200" lvl="0" indent="-342900" algn="l" rtl="0">
              <a:lnSpc>
                <a:spcPct val="115000"/>
              </a:lnSpc>
              <a:spcBef>
                <a:spcPts val="0"/>
              </a:spcBef>
              <a:spcAft>
                <a:spcPts val="0"/>
              </a:spcAft>
              <a:buSzPts val="1800"/>
              <a:buChar char="●"/>
            </a:pPr>
            <a:r>
              <a:rPr lang="en-US" dirty="0"/>
              <a:t>TEACH Early Childhood</a:t>
            </a:r>
            <a:r>
              <a:rPr lang="en-US" baseline="30000" dirty="0"/>
              <a:t>®</a:t>
            </a:r>
            <a:r>
              <a:rPr lang="en-US" dirty="0"/>
              <a:t> Michigan Scholarships</a:t>
            </a:r>
          </a:p>
          <a:p>
            <a:pPr marL="457200" lvl="0" indent="-342900" algn="l" rtl="0">
              <a:lnSpc>
                <a:spcPct val="115000"/>
              </a:lnSpc>
              <a:spcBef>
                <a:spcPts val="0"/>
              </a:spcBef>
              <a:spcAft>
                <a:spcPts val="0"/>
              </a:spcAft>
              <a:buSzPts val="1800"/>
              <a:buChar char="●"/>
            </a:pPr>
            <a:r>
              <a:rPr lang="en-US" dirty="0"/>
              <a:t>Next Steps</a:t>
            </a:r>
          </a:p>
          <a:p>
            <a:pPr marL="457200" indent="-342900">
              <a:lnSpc>
                <a:spcPct val="114999"/>
              </a:lnSpc>
              <a:spcBef>
                <a:spcPts val="0"/>
              </a:spcBef>
              <a:buSzPts val="1800"/>
              <a:buChar char="●"/>
            </a:pPr>
            <a:endParaRPr lang="en-US" dirty="0"/>
          </a:p>
          <a:p>
            <a:pPr marL="114300" indent="0">
              <a:lnSpc>
                <a:spcPct val="114999"/>
              </a:lnSpc>
              <a:spcBef>
                <a:spcPts val="0"/>
              </a:spcBef>
              <a:buNone/>
            </a:pPr>
            <a:endParaRPr lang="en-US" sz="1100" dirty="0">
              <a:latin typeface="Avenir Book" panose="02000503020000020003" pitchFamily="2" charset="0"/>
              <a:cs typeface="Arial"/>
            </a:endParaRPr>
          </a:p>
          <a:p>
            <a:pPr marL="114300" indent="0">
              <a:lnSpc>
                <a:spcPct val="114999"/>
              </a:lnSpc>
              <a:spcBef>
                <a:spcPts val="0"/>
              </a:spcBef>
              <a:buNone/>
            </a:pPr>
            <a:r>
              <a:rPr lang="en-US" sz="1100" dirty="0">
                <a:latin typeface="Avenir Book" panose="02000503020000020003" pitchFamily="2" charset="0"/>
                <a:cs typeface="Arial"/>
              </a:rPr>
              <a:t>This project was supported by funding provided from the Michigan Department of Lifelong Education, Advancement and Potential (</a:t>
            </a:r>
            <a:r>
              <a:rPr lang="en-US" sz="1100" dirty="0" err="1">
                <a:latin typeface="Avenir Book" panose="02000503020000020003" pitchFamily="2" charset="0"/>
                <a:cs typeface="Arial"/>
              </a:rPr>
              <a:t>MiLEAP</a:t>
            </a:r>
            <a:r>
              <a:rPr lang="en-US" sz="1100" dirty="0">
                <a:latin typeface="Avenir Book" panose="02000503020000020003" pitchFamily="2" charset="0"/>
                <a:cs typeface="Arial"/>
              </a:rPr>
              <a:t>) utilizing American Rescue Plan Act (ARPA) funding, from the Office of Child Care, Administration for Children and Families, U.S. Department of Health and Human Services.</a:t>
            </a:r>
            <a:endParaRPr lang="en-US" dirty="0">
              <a:latin typeface="Avenir Book" panose="02000503020000020003" pitchFamily="2" charset="0"/>
            </a:endParaRPr>
          </a:p>
          <a:p>
            <a:endParaRPr lang="en-US" dirty="0"/>
          </a:p>
        </p:txBody>
      </p:sp>
      <p:pic>
        <p:nvPicPr>
          <p:cNvPr id="6" name="Picture 5">
            <a:extLst>
              <a:ext uri="{FF2B5EF4-FFF2-40B4-BE49-F238E27FC236}">
                <a16:creationId xmlns:a16="http://schemas.microsoft.com/office/drawing/2014/main" id="{4E691760-2D73-D2F8-E0F1-679A4ECEA3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827022" flipH="1">
            <a:off x="8199346" y="735548"/>
            <a:ext cx="1298438" cy="1037007"/>
          </a:xfrm>
          <a:prstGeom prst="rect">
            <a:avLst/>
          </a:prstGeom>
        </p:spPr>
      </p:pic>
      <p:pic>
        <p:nvPicPr>
          <p:cNvPr id="4" name="Picture 3">
            <a:extLst>
              <a:ext uri="{FF2B5EF4-FFF2-40B4-BE49-F238E27FC236}">
                <a16:creationId xmlns:a16="http://schemas.microsoft.com/office/drawing/2014/main" id="{3DE940D7-0FE1-C50C-A836-CFA5C1FF37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6430300" flipV="1">
            <a:off x="10688733" y="632611"/>
            <a:ext cx="1091583" cy="4482460"/>
          </a:xfrm>
          <a:prstGeom prst="rect">
            <a:avLst/>
          </a:prstGeom>
        </p:spPr>
      </p:pic>
    </p:spTree>
    <p:extLst>
      <p:ext uri="{BB962C8B-B14F-4D97-AF65-F5344CB8AC3E}">
        <p14:creationId xmlns:p14="http://schemas.microsoft.com/office/powerpoint/2010/main" val="386657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70632-F7FC-B4D6-C61E-FE4114C26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18235-14C2-880E-13C2-7A95DF190575}"/>
              </a:ext>
            </a:extLst>
          </p:cNvPr>
          <p:cNvSpPr>
            <a:spLocks noGrp="1"/>
          </p:cNvSpPr>
          <p:nvPr>
            <p:ph type="title"/>
          </p:nvPr>
        </p:nvSpPr>
        <p:spPr/>
        <p:txBody>
          <a:bodyPr>
            <a:normAutofit/>
          </a:bodyPr>
          <a:lstStyle/>
          <a:p>
            <a:r>
              <a:rPr lang="en-US" sz="4000" dirty="0"/>
              <a:t>Early Childhood Education Overview</a:t>
            </a:r>
          </a:p>
        </p:txBody>
      </p:sp>
      <p:sp>
        <p:nvSpPr>
          <p:cNvPr id="3" name="Content Placeholder 2">
            <a:extLst>
              <a:ext uri="{FF2B5EF4-FFF2-40B4-BE49-F238E27FC236}">
                <a16:creationId xmlns:a16="http://schemas.microsoft.com/office/drawing/2014/main" id="{CBC04A0D-286A-BB2C-2DCE-1C0C0FF09B8A}"/>
              </a:ext>
            </a:extLst>
          </p:cNvPr>
          <p:cNvSpPr>
            <a:spLocks noGrp="1"/>
          </p:cNvSpPr>
          <p:nvPr>
            <p:ph sz="half" idx="1"/>
          </p:nvPr>
        </p:nvSpPr>
        <p:spPr>
          <a:xfrm>
            <a:off x="838201" y="1690689"/>
            <a:ext cx="9307286" cy="2261204"/>
          </a:xfrm>
        </p:spPr>
        <p:txBody>
          <a:bodyPr vert="horz" lIns="91440" tIns="45720" rIns="91440" bIns="45720" rtlCol="0" anchor="t">
            <a:noAutofit/>
          </a:bodyPr>
          <a:lstStyle/>
          <a:p>
            <a:pPr marL="457200" lvl="0" indent="-342900" algn="l" rtl="0">
              <a:lnSpc>
                <a:spcPct val="115000"/>
              </a:lnSpc>
              <a:spcBef>
                <a:spcPts val="0"/>
              </a:spcBef>
              <a:spcAft>
                <a:spcPts val="0"/>
              </a:spcAft>
              <a:buSzPts val="1800"/>
              <a:buChar char="●"/>
            </a:pPr>
            <a:r>
              <a:rPr lang="en-US" b="1" dirty="0">
                <a:latin typeface="Avenir Heavy" panose="02000503020000020003" pitchFamily="2" charset="0"/>
              </a:rPr>
              <a:t>What is early childhood education?</a:t>
            </a:r>
          </a:p>
          <a:p>
            <a:pPr marL="914400" lvl="1" indent="-317500" algn="l" rtl="0">
              <a:lnSpc>
                <a:spcPct val="115000"/>
              </a:lnSpc>
              <a:spcBef>
                <a:spcPts val="0"/>
              </a:spcBef>
              <a:spcAft>
                <a:spcPts val="0"/>
              </a:spcAft>
              <a:buSzPts val="1400"/>
              <a:buChar char="○"/>
            </a:pPr>
            <a:r>
              <a:rPr lang="en-US" sz="2800" dirty="0"/>
              <a:t>A career focused on helping young children, birth through age 8, learn and grow during their most vital years.</a:t>
            </a:r>
          </a:p>
          <a:p>
            <a:pPr marL="457200" lvl="0" indent="-342900" algn="l" rtl="0">
              <a:lnSpc>
                <a:spcPct val="115000"/>
              </a:lnSpc>
              <a:spcBef>
                <a:spcPts val="0"/>
              </a:spcBef>
              <a:spcAft>
                <a:spcPts val="0"/>
              </a:spcAft>
              <a:buSzPts val="1800"/>
              <a:buChar char="●"/>
            </a:pPr>
            <a:r>
              <a:rPr lang="en-US" dirty="0"/>
              <a:t>It’s a path for those with </a:t>
            </a:r>
            <a:r>
              <a:rPr lang="en-US" b="1" dirty="0">
                <a:latin typeface="Avenir Heavy" panose="02000503020000020003" pitchFamily="2" charset="0"/>
              </a:rPr>
              <a:t>a passion for children</a:t>
            </a:r>
            <a:r>
              <a:rPr lang="en-US" dirty="0"/>
              <a:t>.</a:t>
            </a:r>
          </a:p>
        </p:txBody>
      </p:sp>
    </p:spTree>
    <p:extLst>
      <p:ext uri="{BB962C8B-B14F-4D97-AF65-F5344CB8AC3E}">
        <p14:creationId xmlns:p14="http://schemas.microsoft.com/office/powerpoint/2010/main" val="607888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CBDBF-EC88-C793-557F-08F846BCE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9059F-3BBC-A09D-7855-FBA81FA12429}"/>
              </a:ext>
            </a:extLst>
          </p:cNvPr>
          <p:cNvSpPr>
            <a:spLocks noGrp="1"/>
          </p:cNvSpPr>
          <p:nvPr>
            <p:ph type="title"/>
          </p:nvPr>
        </p:nvSpPr>
        <p:spPr/>
        <p:txBody>
          <a:bodyPr>
            <a:normAutofit/>
          </a:bodyPr>
          <a:lstStyle/>
          <a:p>
            <a:r>
              <a:rPr lang="en-US" sz="4000" dirty="0"/>
              <a:t>A Career in Early Childhood Education</a:t>
            </a:r>
          </a:p>
        </p:txBody>
      </p:sp>
      <p:sp>
        <p:nvSpPr>
          <p:cNvPr id="3" name="Content Placeholder 2">
            <a:extLst>
              <a:ext uri="{FF2B5EF4-FFF2-40B4-BE49-F238E27FC236}">
                <a16:creationId xmlns:a16="http://schemas.microsoft.com/office/drawing/2014/main" id="{37C6ED84-FCCA-5369-2319-2FB50DF56EA7}"/>
              </a:ext>
            </a:extLst>
          </p:cNvPr>
          <p:cNvSpPr>
            <a:spLocks noGrp="1"/>
          </p:cNvSpPr>
          <p:nvPr>
            <p:ph sz="half" idx="1"/>
          </p:nvPr>
        </p:nvSpPr>
        <p:spPr>
          <a:xfrm>
            <a:off x="838200" y="1690688"/>
            <a:ext cx="8986284" cy="4351338"/>
          </a:xfrm>
        </p:spPr>
        <p:txBody>
          <a:bodyPr>
            <a:normAutofit/>
          </a:bodyPr>
          <a:lstStyle/>
          <a:p>
            <a:pPr marL="0" lvl="0" indent="0" algn="l" rtl="0">
              <a:lnSpc>
                <a:spcPct val="115000"/>
              </a:lnSpc>
              <a:spcBef>
                <a:spcPts val="0"/>
              </a:spcBef>
              <a:spcAft>
                <a:spcPts val="0"/>
              </a:spcAft>
              <a:buSzPts val="1800"/>
              <a:buNone/>
            </a:pPr>
            <a:r>
              <a:rPr lang="en-US" b="1" dirty="0">
                <a:latin typeface="Avenir Heavy" panose="02000503020000020003" pitchFamily="2" charset="0"/>
              </a:rPr>
              <a:t>Why choose a career in early childhood education?</a:t>
            </a:r>
          </a:p>
          <a:p>
            <a:pPr marL="457200" lvl="0" indent="-342900" algn="l" rtl="0">
              <a:lnSpc>
                <a:spcPct val="115000"/>
              </a:lnSpc>
              <a:spcBef>
                <a:spcPts val="0"/>
              </a:spcBef>
              <a:spcAft>
                <a:spcPts val="0"/>
              </a:spcAft>
              <a:buSzPts val="1800"/>
              <a:buChar char="●"/>
            </a:pPr>
            <a:r>
              <a:rPr lang="en-US" dirty="0"/>
              <a:t>Make a lasting impact in the lives of young children.</a:t>
            </a:r>
          </a:p>
          <a:p>
            <a:pPr marL="457200" lvl="0" indent="-342900" algn="l" rtl="0">
              <a:lnSpc>
                <a:spcPct val="115000"/>
              </a:lnSpc>
              <a:spcBef>
                <a:spcPts val="0"/>
              </a:spcBef>
              <a:spcAft>
                <a:spcPts val="0"/>
              </a:spcAft>
              <a:buSzPts val="1800"/>
              <a:buChar char="●"/>
            </a:pPr>
            <a:r>
              <a:rPr lang="en-US" dirty="0"/>
              <a:t>Work with a passionate community of people.</a:t>
            </a:r>
          </a:p>
          <a:p>
            <a:pPr marL="457200" lvl="0" indent="-342900" algn="l" rtl="0">
              <a:lnSpc>
                <a:spcPct val="115000"/>
              </a:lnSpc>
              <a:spcBef>
                <a:spcPts val="0"/>
              </a:spcBef>
              <a:spcAft>
                <a:spcPts val="0"/>
              </a:spcAft>
              <a:buSzPts val="1800"/>
              <a:buChar char="●"/>
            </a:pPr>
            <a:r>
              <a:rPr lang="en-US" dirty="0"/>
              <a:t>Experience the daily joys of childhood.</a:t>
            </a:r>
          </a:p>
          <a:p>
            <a:pPr marL="457200" lvl="0" indent="-342900" algn="l" rtl="0">
              <a:lnSpc>
                <a:spcPct val="115000"/>
              </a:lnSpc>
              <a:spcBef>
                <a:spcPts val="0"/>
              </a:spcBef>
              <a:spcAft>
                <a:spcPts val="0"/>
              </a:spcAft>
              <a:buSzPts val="1800"/>
              <a:buChar char="●"/>
            </a:pPr>
            <a:r>
              <a:rPr lang="en-US" dirty="0"/>
              <a:t>Explore diverse career paths.</a:t>
            </a:r>
          </a:p>
        </p:txBody>
      </p:sp>
      <p:pic>
        <p:nvPicPr>
          <p:cNvPr id="6" name="Picture 5" descr="The image shows a woman sitting on the floor, interacting with a young child. The woman is wearing a light beige hijab and a long, brown cardigan. She is smiling warmly as she looks at the child. The child, dressed in a yellow sweater and dark pants, is seated in front of her. The woman has her arms gently around the child, supporting them. Both appear relaxed and engaged in their interaction. The background is edited with a vibrant, gradient outline in shades of pink, orange, and yellow, isolating them from any surroundings.">
            <a:extLst>
              <a:ext uri="{FF2B5EF4-FFF2-40B4-BE49-F238E27FC236}">
                <a16:creationId xmlns:a16="http://schemas.microsoft.com/office/drawing/2014/main" id="{B4C62038-E3AE-B3E0-1F6C-DB8135A2BB85}"/>
              </a:ext>
            </a:extLst>
          </p:cNvPr>
          <p:cNvPicPr>
            <a:picLocks noChangeAspect="1"/>
          </p:cNvPicPr>
          <p:nvPr/>
        </p:nvPicPr>
        <p:blipFill>
          <a:blip r:embed="rId3"/>
          <a:srcRect/>
          <a:stretch/>
        </p:blipFill>
        <p:spPr>
          <a:xfrm rot="201731">
            <a:off x="7692306" y="1457516"/>
            <a:ext cx="5154370" cy="6670360"/>
          </a:xfrm>
          <a:prstGeom prst="rect">
            <a:avLst/>
          </a:prstGeom>
        </p:spPr>
      </p:pic>
    </p:spTree>
    <p:extLst>
      <p:ext uri="{BB962C8B-B14F-4D97-AF65-F5344CB8AC3E}">
        <p14:creationId xmlns:p14="http://schemas.microsoft.com/office/powerpoint/2010/main" val="1470923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C5D94-A0F8-38EE-B910-3839A620F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4F251-8FDA-82FC-626D-7A1CC523276E}"/>
              </a:ext>
            </a:extLst>
          </p:cNvPr>
          <p:cNvSpPr>
            <a:spLocks noGrp="1"/>
          </p:cNvSpPr>
          <p:nvPr>
            <p:ph type="title"/>
          </p:nvPr>
        </p:nvSpPr>
        <p:spPr>
          <a:xfrm>
            <a:off x="838200" y="365125"/>
            <a:ext cx="11049000" cy="1325563"/>
          </a:xfrm>
        </p:spPr>
        <p:txBody>
          <a:bodyPr>
            <a:normAutofit/>
          </a:bodyPr>
          <a:lstStyle/>
          <a:p>
            <a:r>
              <a:rPr lang="en-US" sz="4000" dirty="0"/>
              <a:t>Career Paths &amp; Education Requirements </a:t>
            </a:r>
            <a:r>
              <a:rPr lang="en-US" sz="4000" baseline="30000" dirty="0"/>
              <a:t>(1)</a:t>
            </a:r>
          </a:p>
        </p:txBody>
      </p:sp>
      <p:sp>
        <p:nvSpPr>
          <p:cNvPr id="3" name="Content Placeholder 2">
            <a:extLst>
              <a:ext uri="{FF2B5EF4-FFF2-40B4-BE49-F238E27FC236}">
                <a16:creationId xmlns:a16="http://schemas.microsoft.com/office/drawing/2014/main" id="{AE84EE14-1F5A-A0C0-76AC-2BD88798589D}"/>
              </a:ext>
            </a:extLst>
          </p:cNvPr>
          <p:cNvSpPr>
            <a:spLocks noGrp="1"/>
          </p:cNvSpPr>
          <p:nvPr>
            <p:ph sz="half" idx="1"/>
          </p:nvPr>
        </p:nvSpPr>
        <p:spPr>
          <a:xfrm>
            <a:off x="838200" y="1690688"/>
            <a:ext cx="10252164" cy="6192923"/>
          </a:xfrm>
        </p:spPr>
        <p:txBody>
          <a:bodyPr>
            <a:noAutofit/>
          </a:bodyPr>
          <a:lstStyle/>
          <a:p>
            <a:pPr marL="457200" lvl="0" indent="-342900" algn="l" rtl="0">
              <a:lnSpc>
                <a:spcPct val="115000"/>
              </a:lnSpc>
              <a:spcBef>
                <a:spcPts val="0"/>
              </a:spcBef>
              <a:spcAft>
                <a:spcPts val="0"/>
              </a:spcAft>
              <a:buSzPts val="1800"/>
              <a:buChar char="●"/>
            </a:pPr>
            <a:r>
              <a:rPr lang="en-US" b="1" dirty="0">
                <a:latin typeface="Avenir Heavy" panose="02000503020000020003" pitchFamily="2" charset="0"/>
              </a:rPr>
              <a:t>Career paths</a:t>
            </a:r>
          </a:p>
          <a:p>
            <a:pPr marL="914400" lvl="1" indent="-317500" algn="l" rtl="0">
              <a:lnSpc>
                <a:spcPct val="115000"/>
              </a:lnSpc>
              <a:spcBef>
                <a:spcPts val="0"/>
              </a:spcBef>
              <a:spcAft>
                <a:spcPts val="0"/>
              </a:spcAft>
              <a:buSzPts val="1400"/>
              <a:buChar char="○"/>
            </a:pPr>
            <a:r>
              <a:rPr lang="en-US" sz="2800" dirty="0"/>
              <a:t>Preschool teacher</a:t>
            </a:r>
          </a:p>
          <a:p>
            <a:pPr marL="914400" lvl="1" indent="-317500" algn="l" rtl="0">
              <a:lnSpc>
                <a:spcPct val="115000"/>
              </a:lnSpc>
              <a:spcBef>
                <a:spcPts val="0"/>
              </a:spcBef>
              <a:spcAft>
                <a:spcPts val="0"/>
              </a:spcAft>
              <a:buSzPts val="1400"/>
              <a:buChar char="○"/>
            </a:pPr>
            <a:r>
              <a:rPr lang="en-US" sz="2800" dirty="0"/>
              <a:t>Child care curriculum coordinator</a:t>
            </a:r>
          </a:p>
          <a:p>
            <a:pPr marL="914400" lvl="1" indent="-317500" algn="l" rtl="0">
              <a:lnSpc>
                <a:spcPct val="115000"/>
              </a:lnSpc>
              <a:spcBef>
                <a:spcPts val="0"/>
              </a:spcBef>
              <a:spcAft>
                <a:spcPts val="0"/>
              </a:spcAft>
              <a:buSzPts val="1400"/>
              <a:buChar char="○"/>
            </a:pPr>
            <a:r>
              <a:rPr lang="en-US" sz="2800" dirty="0"/>
              <a:t>Family support specialist</a:t>
            </a:r>
          </a:p>
          <a:p>
            <a:pPr marL="914400" lvl="1" indent="-317500" algn="l" rtl="0">
              <a:lnSpc>
                <a:spcPct val="115000"/>
              </a:lnSpc>
              <a:spcBef>
                <a:spcPts val="0"/>
              </a:spcBef>
              <a:spcAft>
                <a:spcPts val="0"/>
              </a:spcAft>
              <a:buSzPts val="1400"/>
              <a:buChar char="○"/>
            </a:pPr>
            <a:r>
              <a:rPr lang="en-US" sz="2800" dirty="0"/>
              <a:t>Child care center administrator</a:t>
            </a:r>
          </a:p>
          <a:p>
            <a:pPr marL="914400" lvl="1" indent="-317500" algn="l" rtl="0">
              <a:lnSpc>
                <a:spcPct val="115000"/>
              </a:lnSpc>
              <a:spcBef>
                <a:spcPts val="0"/>
              </a:spcBef>
              <a:spcAft>
                <a:spcPts val="0"/>
              </a:spcAft>
              <a:buSzPts val="1400"/>
              <a:buChar char="○"/>
            </a:pPr>
            <a:r>
              <a:rPr lang="en-US" sz="2800" dirty="0"/>
              <a:t>Special education teacher</a:t>
            </a:r>
          </a:p>
          <a:p>
            <a:pPr marL="914400" lvl="1" indent="-317500" algn="l" rtl="0">
              <a:lnSpc>
                <a:spcPct val="115000"/>
              </a:lnSpc>
              <a:spcBef>
                <a:spcPts val="0"/>
              </a:spcBef>
              <a:spcAft>
                <a:spcPts val="0"/>
              </a:spcAft>
              <a:buSzPts val="1400"/>
              <a:buChar char="○"/>
            </a:pPr>
            <a:r>
              <a:rPr lang="en-US" sz="2800" dirty="0"/>
              <a:t>Lead teacher and more</a:t>
            </a:r>
          </a:p>
        </p:txBody>
      </p:sp>
      <p:pic>
        <p:nvPicPr>
          <p:cNvPr id="5" name="Picture 4">
            <a:extLst>
              <a:ext uri="{FF2B5EF4-FFF2-40B4-BE49-F238E27FC236}">
                <a16:creationId xmlns:a16="http://schemas.microsoft.com/office/drawing/2014/main" id="{C6037651-B4CA-20A9-A925-8F39020A8D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827022" flipH="1">
            <a:off x="8977220" y="3643363"/>
            <a:ext cx="1737813" cy="1387915"/>
          </a:xfrm>
          <a:prstGeom prst="rect">
            <a:avLst/>
          </a:prstGeom>
        </p:spPr>
      </p:pic>
      <p:pic>
        <p:nvPicPr>
          <p:cNvPr id="8" name="Picture 7">
            <a:extLst>
              <a:ext uri="{FF2B5EF4-FFF2-40B4-BE49-F238E27FC236}">
                <a16:creationId xmlns:a16="http://schemas.microsoft.com/office/drawing/2014/main" id="{201F0B2D-F82D-A62B-BF38-8FC02C18E0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6687271" flipV="1">
            <a:off x="12165233" y="3677862"/>
            <a:ext cx="1455077" cy="5975101"/>
          </a:xfrm>
          <a:prstGeom prst="rect">
            <a:avLst/>
          </a:prstGeom>
        </p:spPr>
      </p:pic>
    </p:spTree>
    <p:extLst>
      <p:ext uri="{BB962C8B-B14F-4D97-AF65-F5344CB8AC3E}">
        <p14:creationId xmlns:p14="http://schemas.microsoft.com/office/powerpoint/2010/main" val="22778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76D3-A0D8-D867-EC85-62349E4A8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A804C-95C2-E571-9B65-A9863B22C1BD}"/>
              </a:ext>
            </a:extLst>
          </p:cNvPr>
          <p:cNvSpPr>
            <a:spLocks noGrp="1"/>
          </p:cNvSpPr>
          <p:nvPr>
            <p:ph type="title"/>
          </p:nvPr>
        </p:nvSpPr>
        <p:spPr>
          <a:xfrm>
            <a:off x="838200" y="365125"/>
            <a:ext cx="11049000" cy="1325563"/>
          </a:xfrm>
        </p:spPr>
        <p:txBody>
          <a:bodyPr>
            <a:normAutofit/>
          </a:bodyPr>
          <a:lstStyle/>
          <a:p>
            <a:r>
              <a:rPr lang="en-US" sz="4000" dirty="0"/>
              <a:t>Career Paths &amp; Education Requirements </a:t>
            </a:r>
            <a:r>
              <a:rPr lang="en-US" sz="4000" baseline="30000" dirty="0"/>
              <a:t>(2)</a:t>
            </a:r>
          </a:p>
        </p:txBody>
      </p:sp>
      <p:sp>
        <p:nvSpPr>
          <p:cNvPr id="4" name="Content Placeholder 2">
            <a:extLst>
              <a:ext uri="{FF2B5EF4-FFF2-40B4-BE49-F238E27FC236}">
                <a16:creationId xmlns:a16="http://schemas.microsoft.com/office/drawing/2014/main" id="{812ECD55-64B0-DABA-A8A0-C693675B0B91}"/>
              </a:ext>
            </a:extLst>
          </p:cNvPr>
          <p:cNvSpPr txBox="1">
            <a:spLocks/>
          </p:cNvSpPr>
          <p:nvPr/>
        </p:nvSpPr>
        <p:spPr>
          <a:xfrm>
            <a:off x="838199" y="1690688"/>
            <a:ext cx="9007929" cy="61929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2414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2414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2414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14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14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15000"/>
              </a:lnSpc>
              <a:spcBef>
                <a:spcPts val="0"/>
              </a:spcBef>
              <a:buSzPts val="1800"/>
              <a:buFont typeface="Arial" panose="020B0604020202020204" pitchFamily="34" charset="0"/>
              <a:buChar char="●"/>
            </a:pPr>
            <a:r>
              <a:rPr lang="en-US" b="1" dirty="0">
                <a:latin typeface="Avenir Heavy" panose="02000503020000020003" pitchFamily="2" charset="0"/>
              </a:rPr>
              <a:t>Education paths</a:t>
            </a:r>
          </a:p>
          <a:p>
            <a:pPr marL="914400" lvl="1" indent="-317500">
              <a:lnSpc>
                <a:spcPct val="115000"/>
              </a:lnSpc>
              <a:spcBef>
                <a:spcPts val="0"/>
              </a:spcBef>
              <a:buSzPts val="1400"/>
              <a:buFont typeface="Arial" panose="020B0604020202020204" pitchFamily="34" charset="0"/>
              <a:buChar char="○"/>
            </a:pPr>
            <a:r>
              <a:rPr lang="en-US" sz="2800" dirty="0"/>
              <a:t>Child Development Associate (CDA) credential</a:t>
            </a:r>
          </a:p>
          <a:p>
            <a:pPr marL="914400" lvl="1" indent="-317500">
              <a:lnSpc>
                <a:spcPct val="115000"/>
              </a:lnSpc>
              <a:spcBef>
                <a:spcPts val="0"/>
              </a:spcBef>
              <a:buSzPts val="1400"/>
              <a:buFont typeface="Arial" panose="020B0604020202020204" pitchFamily="34" charset="0"/>
              <a:buChar char="○"/>
            </a:pPr>
            <a:r>
              <a:rPr lang="en-US" sz="2800" dirty="0"/>
              <a:t>Michigan Youth Development Associate </a:t>
            </a:r>
            <a:br>
              <a:rPr lang="en-US" sz="2800" dirty="0"/>
            </a:br>
            <a:r>
              <a:rPr lang="en-US" sz="2800" dirty="0"/>
              <a:t>(MI-YDA) credential</a:t>
            </a:r>
          </a:p>
          <a:p>
            <a:pPr marL="914400" lvl="1" indent="-317500">
              <a:lnSpc>
                <a:spcPct val="115000"/>
              </a:lnSpc>
              <a:spcBef>
                <a:spcPts val="0"/>
              </a:spcBef>
              <a:buSzPts val="1400"/>
              <a:buFont typeface="Arial" panose="020B0604020202020204" pitchFamily="34" charset="0"/>
              <a:buChar char="○"/>
            </a:pPr>
            <a:r>
              <a:rPr lang="en-US" sz="2800" dirty="0"/>
              <a:t>Early Childhood </a:t>
            </a:r>
            <a:br>
              <a:rPr lang="en-US" sz="2800" dirty="0"/>
            </a:br>
            <a:r>
              <a:rPr lang="en-US" sz="2800" dirty="0"/>
              <a:t>Registered Apprenticeship</a:t>
            </a:r>
          </a:p>
          <a:p>
            <a:pPr marL="914400" lvl="1" indent="-317500">
              <a:lnSpc>
                <a:spcPct val="115000"/>
              </a:lnSpc>
              <a:spcBef>
                <a:spcPts val="0"/>
              </a:spcBef>
              <a:buSzPts val="1400"/>
              <a:buFont typeface="Arial" panose="020B0604020202020204" pitchFamily="34" charset="0"/>
              <a:buChar char="○"/>
            </a:pPr>
            <a:r>
              <a:rPr lang="en-US" sz="2800" dirty="0"/>
              <a:t>Associate degrees</a:t>
            </a:r>
          </a:p>
          <a:p>
            <a:pPr marL="914400" lvl="1" indent="-317500">
              <a:lnSpc>
                <a:spcPct val="115000"/>
              </a:lnSpc>
              <a:spcBef>
                <a:spcPts val="0"/>
              </a:spcBef>
              <a:buSzPts val="1400"/>
              <a:buFont typeface="Arial" panose="020B0604020202020204" pitchFamily="34" charset="0"/>
              <a:buChar char="○"/>
            </a:pPr>
            <a:r>
              <a:rPr lang="en-US" sz="2800" dirty="0"/>
              <a:t>Bachelor’s degrees</a:t>
            </a:r>
          </a:p>
          <a:p>
            <a:pPr marL="914400" lvl="1" indent="-317500">
              <a:lnSpc>
                <a:spcPct val="115000"/>
              </a:lnSpc>
              <a:spcBef>
                <a:spcPts val="0"/>
              </a:spcBef>
              <a:buSzPts val="1400"/>
              <a:buFont typeface="Arial" panose="020B0604020202020204" pitchFamily="34" charset="0"/>
              <a:buChar char="○"/>
            </a:pPr>
            <a:r>
              <a:rPr lang="en-US" sz="2800" dirty="0"/>
              <a:t>Master’s degrees</a:t>
            </a:r>
          </a:p>
        </p:txBody>
      </p:sp>
      <p:pic>
        <p:nvPicPr>
          <p:cNvPr id="3" name="Picture 2" descr="The image depicts a simple, outlined illustration of a graduation cap, also known as a mortarboard. The cap has a flat, square top and a circular button in the center. From the button, a tassel hangs down to the side, ending in a small loop. The lines of the illustration are bold and black, with a slightly rough, hand-drawn appearance on a white background.">
            <a:extLst>
              <a:ext uri="{FF2B5EF4-FFF2-40B4-BE49-F238E27FC236}">
                <a16:creationId xmlns:a16="http://schemas.microsoft.com/office/drawing/2014/main" id="{03FEE17E-8242-F409-DA07-7001F708AC17}"/>
              </a:ext>
            </a:extLst>
          </p:cNvPr>
          <p:cNvPicPr>
            <a:picLocks noChangeAspect="1"/>
          </p:cNvPicPr>
          <p:nvPr/>
        </p:nvPicPr>
        <p:blipFill>
          <a:blip r:embed="rId3"/>
          <a:stretch>
            <a:fillRect/>
          </a:stretch>
        </p:blipFill>
        <p:spPr>
          <a:xfrm rot="388638">
            <a:off x="7725477" y="3230900"/>
            <a:ext cx="3484778" cy="2742121"/>
          </a:xfrm>
          <a:prstGeom prst="rect">
            <a:avLst/>
          </a:prstGeom>
        </p:spPr>
      </p:pic>
    </p:spTree>
    <p:extLst>
      <p:ext uri="{BB962C8B-B14F-4D97-AF65-F5344CB8AC3E}">
        <p14:creationId xmlns:p14="http://schemas.microsoft.com/office/powerpoint/2010/main" val="3799933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0549-E3B9-8626-C6AC-AA34D2CFC2ED}"/>
              </a:ext>
            </a:extLst>
          </p:cNvPr>
          <p:cNvSpPr>
            <a:spLocks noGrp="1"/>
          </p:cNvSpPr>
          <p:nvPr>
            <p:ph type="title"/>
          </p:nvPr>
        </p:nvSpPr>
        <p:spPr>
          <a:xfrm>
            <a:off x="838199" y="365125"/>
            <a:ext cx="11644424" cy="1325563"/>
          </a:xfrm>
        </p:spPr>
        <p:txBody>
          <a:bodyPr>
            <a:normAutofit/>
          </a:bodyPr>
          <a:lstStyle/>
          <a:p>
            <a:r>
              <a:rPr lang="en-US" sz="3000" dirty="0"/>
              <a:t>Child Development Associate (CDA) Credential</a:t>
            </a:r>
          </a:p>
        </p:txBody>
      </p:sp>
      <p:sp>
        <p:nvSpPr>
          <p:cNvPr id="3" name="Content Placeholder 2">
            <a:extLst>
              <a:ext uri="{FF2B5EF4-FFF2-40B4-BE49-F238E27FC236}">
                <a16:creationId xmlns:a16="http://schemas.microsoft.com/office/drawing/2014/main" id="{B84E8533-7896-5C28-78EA-8B9993F5245C}"/>
              </a:ext>
            </a:extLst>
          </p:cNvPr>
          <p:cNvSpPr>
            <a:spLocks noGrp="1"/>
          </p:cNvSpPr>
          <p:nvPr>
            <p:ph sz="half" idx="1"/>
          </p:nvPr>
        </p:nvSpPr>
        <p:spPr>
          <a:xfrm>
            <a:off x="838199" y="1664010"/>
            <a:ext cx="9640331" cy="5032375"/>
          </a:xfrm>
        </p:spPr>
        <p:txBody>
          <a:bodyPr>
            <a:noAutofit/>
          </a:bodyPr>
          <a:lstStyle/>
          <a:p>
            <a:pPr marL="457200" lvl="0" indent="-342900" algn="l" rtl="0">
              <a:lnSpc>
                <a:spcPct val="115000"/>
              </a:lnSpc>
              <a:spcBef>
                <a:spcPts val="0"/>
              </a:spcBef>
              <a:spcAft>
                <a:spcPts val="0"/>
              </a:spcAft>
              <a:buSzPts val="1800"/>
              <a:buChar char="●"/>
            </a:pPr>
            <a:r>
              <a:rPr lang="en-US" sz="2000" dirty="0"/>
              <a:t>Nationally recognized certification for working with children ages birth </a:t>
            </a:r>
            <a:br>
              <a:rPr lang="en-US" sz="2000" dirty="0"/>
            </a:br>
            <a:r>
              <a:rPr lang="en-US" sz="2000" dirty="0"/>
              <a:t>through age 5.</a:t>
            </a:r>
          </a:p>
          <a:p>
            <a:pPr marL="457200" lvl="0" indent="-342900" algn="l" rtl="0">
              <a:lnSpc>
                <a:spcPct val="115000"/>
              </a:lnSpc>
              <a:spcBef>
                <a:spcPts val="0"/>
              </a:spcBef>
              <a:spcAft>
                <a:spcPts val="0"/>
              </a:spcAft>
              <a:buSzPts val="1800"/>
              <a:buChar char="●"/>
            </a:pPr>
            <a:r>
              <a:rPr lang="en-US" sz="2000" dirty="0"/>
              <a:t>Great, affordable career starting point.</a:t>
            </a:r>
          </a:p>
          <a:p>
            <a:pPr marL="457200" lvl="0" indent="-342900" algn="l" rtl="0">
              <a:lnSpc>
                <a:spcPct val="115000"/>
              </a:lnSpc>
              <a:spcBef>
                <a:spcPts val="0"/>
              </a:spcBef>
              <a:spcAft>
                <a:spcPts val="0"/>
              </a:spcAft>
              <a:buSzPts val="1800"/>
              <a:buChar char="●"/>
            </a:pPr>
            <a:r>
              <a:rPr lang="en-US" sz="2000" b="1" dirty="0">
                <a:latin typeface="Avenir Heavy" panose="02000503020000020003" pitchFamily="2" charset="0"/>
              </a:rPr>
              <a:t>Requirements</a:t>
            </a:r>
          </a:p>
          <a:p>
            <a:pPr marL="914400" lvl="1" indent="-317500" algn="l" rtl="0">
              <a:lnSpc>
                <a:spcPct val="115000"/>
              </a:lnSpc>
              <a:spcBef>
                <a:spcPts val="0"/>
              </a:spcBef>
              <a:spcAft>
                <a:spcPts val="0"/>
              </a:spcAft>
              <a:buSzPts val="1400"/>
              <a:buChar char="○"/>
            </a:pPr>
            <a:r>
              <a:rPr lang="en-US" sz="2000" dirty="0"/>
              <a:t>High school diploma or be a high school junior/senior enrolled in an early education/child development career and technical program.</a:t>
            </a:r>
          </a:p>
          <a:p>
            <a:pPr marL="914400" lvl="1" indent="-317500" algn="l" rtl="0">
              <a:lnSpc>
                <a:spcPct val="115000"/>
              </a:lnSpc>
              <a:spcBef>
                <a:spcPts val="0"/>
              </a:spcBef>
              <a:spcAft>
                <a:spcPts val="0"/>
              </a:spcAft>
              <a:buSzPts val="1400"/>
              <a:buChar char="○"/>
            </a:pPr>
            <a:r>
              <a:rPr lang="en-US" sz="2000" dirty="0"/>
              <a:t>Complete 120 hours of professional education.</a:t>
            </a:r>
          </a:p>
          <a:p>
            <a:pPr marL="914400" lvl="1" indent="-317500" algn="l" rtl="0">
              <a:lnSpc>
                <a:spcPct val="115000"/>
              </a:lnSpc>
              <a:spcBef>
                <a:spcPts val="0"/>
              </a:spcBef>
              <a:spcAft>
                <a:spcPts val="0"/>
              </a:spcAft>
              <a:buSzPts val="1400"/>
              <a:buChar char="○"/>
            </a:pPr>
            <a:r>
              <a:rPr lang="en-US" sz="2000" dirty="0"/>
              <a:t>Complete 480 hours of hands-on experience with young children.</a:t>
            </a:r>
          </a:p>
          <a:p>
            <a:pPr marL="914400" lvl="1" indent="-317500" algn="l" rtl="0">
              <a:lnSpc>
                <a:spcPct val="115000"/>
              </a:lnSpc>
              <a:spcBef>
                <a:spcPts val="0"/>
              </a:spcBef>
              <a:spcAft>
                <a:spcPts val="0"/>
              </a:spcAft>
              <a:buSzPts val="1400"/>
              <a:buChar char="○"/>
            </a:pPr>
            <a:r>
              <a:rPr lang="en-US" sz="2000" dirty="0"/>
              <a:t>Prepare a professional portfolio showcasing your experiences and work in early childhood education.</a:t>
            </a:r>
          </a:p>
          <a:p>
            <a:pPr marL="457200" lvl="0" indent="-342900" algn="l" rtl="0">
              <a:lnSpc>
                <a:spcPct val="115000"/>
              </a:lnSpc>
              <a:spcBef>
                <a:spcPts val="0"/>
              </a:spcBef>
              <a:spcAft>
                <a:spcPts val="0"/>
              </a:spcAft>
              <a:buSzPts val="1800"/>
              <a:buChar char="●"/>
            </a:pPr>
            <a:r>
              <a:rPr lang="en-US" sz="2000" b="1" dirty="0">
                <a:latin typeface="Avenir Heavy" panose="02000503020000020003" pitchFamily="2" charset="0"/>
              </a:rPr>
              <a:t>Cost and funding</a:t>
            </a:r>
          </a:p>
          <a:p>
            <a:pPr marL="914400" lvl="1" indent="-317500" algn="l" rtl="0">
              <a:lnSpc>
                <a:spcPct val="115000"/>
              </a:lnSpc>
              <a:spcBef>
                <a:spcPts val="0"/>
              </a:spcBef>
              <a:spcAft>
                <a:spcPts val="0"/>
              </a:spcAft>
              <a:buSzPts val="1400"/>
              <a:buChar char="○"/>
            </a:pPr>
            <a:r>
              <a:rPr lang="en-US" sz="2000" dirty="0"/>
              <a:t>Assessment fee: $425</a:t>
            </a:r>
          </a:p>
          <a:p>
            <a:pPr marL="914400" lvl="1" indent="-317500" algn="l" rtl="0">
              <a:lnSpc>
                <a:spcPct val="115000"/>
              </a:lnSpc>
              <a:spcBef>
                <a:spcPts val="0"/>
              </a:spcBef>
              <a:spcAft>
                <a:spcPts val="0"/>
              </a:spcAft>
              <a:buSzPts val="1400"/>
              <a:buChar char="○"/>
            </a:pPr>
            <a:r>
              <a:rPr lang="en-US" sz="2000" dirty="0"/>
              <a:t>TEACH Early Childhood</a:t>
            </a:r>
            <a:r>
              <a:rPr lang="en-US" sz="2000" baseline="30000" dirty="0"/>
              <a:t>®</a:t>
            </a:r>
            <a:r>
              <a:rPr lang="en-US" sz="2000" dirty="0"/>
              <a:t> Michigan can cover 85-100% of the cost.</a:t>
            </a:r>
          </a:p>
        </p:txBody>
      </p:sp>
      <p:pic>
        <p:nvPicPr>
          <p:cNvPr id="7" name="Picture 6">
            <a:extLst>
              <a:ext uri="{FF2B5EF4-FFF2-40B4-BE49-F238E27FC236}">
                <a16:creationId xmlns:a16="http://schemas.microsoft.com/office/drawing/2014/main" id="{77F3F65E-E956-8B05-7C53-F1AB3DB738B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525975" flipV="1">
            <a:off x="12087151" y="753453"/>
            <a:ext cx="790942" cy="3247909"/>
          </a:xfrm>
          <a:prstGeom prst="rect">
            <a:avLst/>
          </a:prstGeom>
        </p:spPr>
      </p:pic>
      <p:pic>
        <p:nvPicPr>
          <p:cNvPr id="8" name="Picture 7">
            <a:extLst>
              <a:ext uri="{FF2B5EF4-FFF2-40B4-BE49-F238E27FC236}">
                <a16:creationId xmlns:a16="http://schemas.microsoft.com/office/drawing/2014/main" id="{2DA96138-98EA-52A1-C792-B8EA8D7151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0766127" flipH="1">
            <a:off x="10204406" y="745201"/>
            <a:ext cx="1012948" cy="808999"/>
          </a:xfrm>
          <a:prstGeom prst="rect">
            <a:avLst/>
          </a:prstGeom>
        </p:spPr>
      </p:pic>
    </p:spTree>
    <p:extLst>
      <p:ext uri="{BB962C8B-B14F-4D97-AF65-F5344CB8AC3E}">
        <p14:creationId xmlns:p14="http://schemas.microsoft.com/office/powerpoint/2010/main" val="221470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FAC4-EE34-3720-A3F4-25AB0D715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F7ACB-4AF6-8FA2-9830-50F2714BC5D3}"/>
              </a:ext>
            </a:extLst>
          </p:cNvPr>
          <p:cNvSpPr>
            <a:spLocks noGrp="1"/>
          </p:cNvSpPr>
          <p:nvPr>
            <p:ph type="title"/>
          </p:nvPr>
        </p:nvSpPr>
        <p:spPr>
          <a:xfrm>
            <a:off x="752668" y="402196"/>
            <a:ext cx="11644424" cy="1325563"/>
          </a:xfrm>
        </p:spPr>
        <p:txBody>
          <a:bodyPr>
            <a:normAutofit/>
          </a:bodyPr>
          <a:lstStyle/>
          <a:p>
            <a:r>
              <a:rPr lang="en-US" sz="3000" dirty="0"/>
              <a:t>Michigan Youth Development Associate (MI-YDA) Credential</a:t>
            </a:r>
          </a:p>
        </p:txBody>
      </p:sp>
      <p:sp>
        <p:nvSpPr>
          <p:cNvPr id="3" name="Content Placeholder 2">
            <a:extLst>
              <a:ext uri="{FF2B5EF4-FFF2-40B4-BE49-F238E27FC236}">
                <a16:creationId xmlns:a16="http://schemas.microsoft.com/office/drawing/2014/main" id="{71B0A71C-95D5-2431-2448-512D3B30E170}"/>
              </a:ext>
            </a:extLst>
          </p:cNvPr>
          <p:cNvSpPr>
            <a:spLocks noGrp="1"/>
          </p:cNvSpPr>
          <p:nvPr>
            <p:ph sz="half" idx="1"/>
          </p:nvPr>
        </p:nvSpPr>
        <p:spPr>
          <a:xfrm>
            <a:off x="850555" y="1665974"/>
            <a:ext cx="11011931" cy="4351338"/>
          </a:xfrm>
        </p:spPr>
        <p:txBody>
          <a:bodyPr>
            <a:noAutofit/>
          </a:bodyPr>
          <a:lstStyle/>
          <a:p>
            <a:pPr marL="457200" lvl="0" indent="-342900" algn="l" rtl="0">
              <a:lnSpc>
                <a:spcPct val="115000"/>
              </a:lnSpc>
              <a:spcBef>
                <a:spcPts val="0"/>
              </a:spcBef>
              <a:spcAft>
                <a:spcPts val="0"/>
              </a:spcAft>
              <a:buSzPts val="1800"/>
              <a:buChar char="●"/>
            </a:pPr>
            <a:r>
              <a:rPr lang="en-US" sz="2000" dirty="0"/>
              <a:t>State-recognized credential for working with children from ages 5 and up.</a:t>
            </a:r>
          </a:p>
          <a:p>
            <a:pPr marL="457200" lvl="0" indent="-342900" algn="l" rtl="0">
              <a:lnSpc>
                <a:spcPct val="115000"/>
              </a:lnSpc>
              <a:spcBef>
                <a:spcPts val="0"/>
              </a:spcBef>
              <a:spcAft>
                <a:spcPts val="0"/>
              </a:spcAft>
              <a:buSzPts val="1800"/>
              <a:buChar char="●"/>
            </a:pPr>
            <a:r>
              <a:rPr lang="en-US" sz="2000" dirty="0"/>
              <a:t>Great preparation for roles in out-of-school programming and youth development.</a:t>
            </a:r>
          </a:p>
          <a:p>
            <a:pPr marL="457200" lvl="0" indent="-342900" algn="l" rtl="0">
              <a:lnSpc>
                <a:spcPct val="115000"/>
              </a:lnSpc>
              <a:spcBef>
                <a:spcPts val="0"/>
              </a:spcBef>
              <a:spcAft>
                <a:spcPts val="0"/>
              </a:spcAft>
              <a:buSzPts val="1800"/>
              <a:buChar char="●"/>
            </a:pPr>
            <a:r>
              <a:rPr lang="en-US" sz="2000" b="1" dirty="0">
                <a:latin typeface="Avenir Heavy" panose="02000503020000020003" pitchFamily="2" charset="0"/>
              </a:rPr>
              <a:t>Requirements</a:t>
            </a:r>
          </a:p>
          <a:p>
            <a:pPr marL="914400" lvl="1" indent="-317500" algn="l" rtl="0">
              <a:lnSpc>
                <a:spcPct val="115000"/>
              </a:lnSpc>
              <a:spcBef>
                <a:spcPts val="0"/>
              </a:spcBef>
              <a:spcAft>
                <a:spcPts val="0"/>
              </a:spcAft>
              <a:buSzPts val="1400"/>
              <a:buChar char="○"/>
            </a:pPr>
            <a:r>
              <a:rPr lang="en-US" sz="2000" dirty="0"/>
              <a:t>High school diploma or be a high school junior/senior enrolled in an early education/child development career and technical program.</a:t>
            </a:r>
          </a:p>
          <a:p>
            <a:pPr marL="914400" lvl="1" indent="-317500" algn="l" rtl="0">
              <a:lnSpc>
                <a:spcPct val="115000"/>
              </a:lnSpc>
              <a:spcBef>
                <a:spcPts val="0"/>
              </a:spcBef>
              <a:spcAft>
                <a:spcPts val="0"/>
              </a:spcAft>
              <a:buSzPts val="1400"/>
              <a:buChar char="○"/>
            </a:pPr>
            <a:r>
              <a:rPr lang="en-US" sz="2000" dirty="0"/>
              <a:t>Be certified in first aid, adult/child CPR and blood-borne pathogen training.</a:t>
            </a:r>
          </a:p>
          <a:p>
            <a:pPr marL="914400" lvl="1" indent="-317500" algn="l" rtl="0">
              <a:lnSpc>
                <a:spcPct val="115000"/>
              </a:lnSpc>
              <a:spcBef>
                <a:spcPts val="0"/>
              </a:spcBef>
              <a:spcAft>
                <a:spcPts val="0"/>
              </a:spcAft>
              <a:buSzPts val="1400"/>
              <a:buChar char="○"/>
            </a:pPr>
            <a:r>
              <a:rPr lang="en-US" sz="2000" dirty="0"/>
              <a:t>Be a member of the Michigan Afterschool Partnership or National Afterschool Association.</a:t>
            </a:r>
          </a:p>
          <a:p>
            <a:pPr marL="914400" lvl="1" indent="-317500" algn="l" rtl="0">
              <a:lnSpc>
                <a:spcPct val="115000"/>
              </a:lnSpc>
              <a:spcBef>
                <a:spcPts val="0"/>
              </a:spcBef>
              <a:spcAft>
                <a:spcPts val="0"/>
              </a:spcAft>
              <a:buSzPts val="1400"/>
              <a:buChar char="○"/>
            </a:pPr>
            <a:r>
              <a:rPr lang="en-US" sz="2000" dirty="0"/>
              <a:t>Complete 120 hours of educational training.</a:t>
            </a:r>
          </a:p>
          <a:p>
            <a:pPr marL="914400" lvl="1" indent="-317500" algn="l" rtl="0">
              <a:lnSpc>
                <a:spcPct val="115000"/>
              </a:lnSpc>
              <a:spcBef>
                <a:spcPts val="0"/>
              </a:spcBef>
              <a:spcAft>
                <a:spcPts val="0"/>
              </a:spcAft>
              <a:buSzPts val="1400"/>
              <a:buChar char="○"/>
            </a:pPr>
            <a:r>
              <a:rPr lang="en-US" sz="2000" dirty="0"/>
              <a:t>Complete 480 hours of hands-on experience with youth.</a:t>
            </a:r>
          </a:p>
          <a:p>
            <a:pPr marL="457200" lvl="0" indent="-342900" algn="l" rtl="0">
              <a:lnSpc>
                <a:spcPct val="115000"/>
              </a:lnSpc>
              <a:spcBef>
                <a:spcPts val="0"/>
              </a:spcBef>
              <a:spcAft>
                <a:spcPts val="0"/>
              </a:spcAft>
              <a:buSzPts val="1800"/>
              <a:buChar char="●"/>
            </a:pPr>
            <a:r>
              <a:rPr lang="en-US" sz="2000" b="1" dirty="0">
                <a:latin typeface="Avenir Heavy" panose="02000503020000020003" pitchFamily="2" charset="0"/>
              </a:rPr>
              <a:t>Cost and funding</a:t>
            </a:r>
          </a:p>
          <a:p>
            <a:pPr marL="914400" lvl="1" indent="-317500" algn="l" rtl="0">
              <a:lnSpc>
                <a:spcPct val="115000"/>
              </a:lnSpc>
              <a:spcBef>
                <a:spcPts val="0"/>
              </a:spcBef>
              <a:spcAft>
                <a:spcPts val="0"/>
              </a:spcAft>
              <a:buSzPts val="1400"/>
              <a:buChar char="○"/>
            </a:pPr>
            <a:r>
              <a:rPr lang="en-US" sz="2000" dirty="0"/>
              <a:t>Assessment fee: $299</a:t>
            </a:r>
          </a:p>
          <a:p>
            <a:pPr marL="914400" lvl="1" indent="-317500">
              <a:lnSpc>
                <a:spcPct val="115000"/>
              </a:lnSpc>
              <a:spcBef>
                <a:spcPts val="0"/>
              </a:spcBef>
              <a:buSzPts val="1400"/>
              <a:buChar char="○"/>
            </a:pPr>
            <a:r>
              <a:rPr lang="en-US" sz="2000" dirty="0"/>
              <a:t>TEACH Early Childhood</a:t>
            </a:r>
            <a:r>
              <a:rPr lang="en-US" sz="2000" baseline="30000" dirty="0"/>
              <a:t>®</a:t>
            </a:r>
            <a:r>
              <a:rPr lang="en-US" sz="2000" dirty="0"/>
              <a:t> Michigan can cover 85-100% of the cost.</a:t>
            </a:r>
          </a:p>
        </p:txBody>
      </p:sp>
    </p:spTree>
    <p:extLst>
      <p:ext uri="{BB962C8B-B14F-4D97-AF65-F5344CB8AC3E}">
        <p14:creationId xmlns:p14="http://schemas.microsoft.com/office/powerpoint/2010/main" val="249399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DE57-D3E3-E263-AA4B-832D2E37F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71785-25F4-A0E7-6686-129868D6655C}"/>
              </a:ext>
            </a:extLst>
          </p:cNvPr>
          <p:cNvSpPr>
            <a:spLocks noGrp="1"/>
          </p:cNvSpPr>
          <p:nvPr>
            <p:ph type="title"/>
          </p:nvPr>
        </p:nvSpPr>
        <p:spPr>
          <a:xfrm>
            <a:off x="765025" y="378773"/>
            <a:ext cx="11644424" cy="1325563"/>
          </a:xfrm>
        </p:spPr>
        <p:txBody>
          <a:bodyPr>
            <a:normAutofit/>
          </a:bodyPr>
          <a:lstStyle/>
          <a:p>
            <a:r>
              <a:rPr lang="en-US" sz="3000" dirty="0"/>
              <a:t>TEACH Early Childhood Michigan Scholarships</a:t>
            </a:r>
          </a:p>
        </p:txBody>
      </p:sp>
      <p:sp>
        <p:nvSpPr>
          <p:cNvPr id="3" name="Content Placeholder 2">
            <a:extLst>
              <a:ext uri="{FF2B5EF4-FFF2-40B4-BE49-F238E27FC236}">
                <a16:creationId xmlns:a16="http://schemas.microsoft.com/office/drawing/2014/main" id="{D177D934-E355-1070-D289-F70CD1F15D81}"/>
              </a:ext>
            </a:extLst>
          </p:cNvPr>
          <p:cNvSpPr>
            <a:spLocks noGrp="1"/>
          </p:cNvSpPr>
          <p:nvPr>
            <p:ph sz="half" idx="1"/>
          </p:nvPr>
        </p:nvSpPr>
        <p:spPr>
          <a:xfrm>
            <a:off x="838199" y="1704335"/>
            <a:ext cx="5050135" cy="4774891"/>
          </a:xfrm>
        </p:spPr>
        <p:txBody>
          <a:bodyPr vert="horz" lIns="91440" tIns="45720" rIns="91440" bIns="45720" rtlCol="0" anchor="t">
            <a:normAutofit/>
          </a:bodyPr>
          <a:lstStyle/>
          <a:p>
            <a:pPr marL="457200" lvl="0" indent="-342900" algn="l" rtl="0">
              <a:lnSpc>
                <a:spcPct val="115000"/>
              </a:lnSpc>
              <a:spcBef>
                <a:spcPts val="0"/>
              </a:spcBef>
              <a:spcAft>
                <a:spcPts val="0"/>
              </a:spcAft>
              <a:buSzPts val="1800"/>
              <a:buChar char="●"/>
            </a:pPr>
            <a:r>
              <a:rPr lang="en-US" sz="2000" dirty="0"/>
              <a:t>TEACH is a statewide scholarship program for early childhood education.</a:t>
            </a:r>
          </a:p>
          <a:p>
            <a:pPr marL="457200" lvl="0" indent="-342900" algn="l" rtl="0">
              <a:lnSpc>
                <a:spcPct val="115000"/>
              </a:lnSpc>
              <a:spcBef>
                <a:spcPts val="0"/>
              </a:spcBef>
              <a:spcAft>
                <a:spcPts val="0"/>
              </a:spcAft>
              <a:buSzPts val="1800"/>
              <a:buChar char="●"/>
            </a:pPr>
            <a:r>
              <a:rPr lang="en-US" sz="2000" b="1" dirty="0">
                <a:latin typeface="Avenir Heavy" panose="02000503020000020003" pitchFamily="2" charset="0"/>
              </a:rPr>
              <a:t>Scholarship support for:</a:t>
            </a:r>
          </a:p>
          <a:p>
            <a:pPr marL="914400" lvl="1" indent="-317500" algn="l" rtl="0">
              <a:lnSpc>
                <a:spcPct val="115000"/>
              </a:lnSpc>
              <a:spcBef>
                <a:spcPts val="0"/>
              </a:spcBef>
              <a:spcAft>
                <a:spcPts val="0"/>
              </a:spcAft>
              <a:buSzPts val="1400"/>
              <a:buChar char="○"/>
            </a:pPr>
            <a:r>
              <a:rPr lang="en-US" sz="2000" dirty="0"/>
              <a:t>Certifications</a:t>
            </a:r>
          </a:p>
          <a:p>
            <a:pPr marL="914400" lvl="1" indent="-317500" algn="l" rtl="0">
              <a:lnSpc>
                <a:spcPct val="115000"/>
              </a:lnSpc>
              <a:spcBef>
                <a:spcPts val="0"/>
              </a:spcBef>
              <a:spcAft>
                <a:spcPts val="0"/>
              </a:spcAft>
              <a:buSzPts val="1400"/>
              <a:buChar char="○"/>
            </a:pPr>
            <a:r>
              <a:rPr lang="en-US" sz="2000" dirty="0"/>
              <a:t>Classes</a:t>
            </a:r>
          </a:p>
          <a:p>
            <a:pPr marL="914400" lvl="1" indent="-317500" algn="l" rtl="0">
              <a:lnSpc>
                <a:spcPct val="115000"/>
              </a:lnSpc>
              <a:spcBef>
                <a:spcPts val="0"/>
              </a:spcBef>
              <a:spcAft>
                <a:spcPts val="0"/>
              </a:spcAft>
              <a:buSzPts val="1400"/>
              <a:buChar char="○"/>
            </a:pPr>
            <a:r>
              <a:rPr lang="en-US" sz="2000" dirty="0"/>
              <a:t>Assessments</a:t>
            </a:r>
          </a:p>
          <a:p>
            <a:pPr marL="914400" lvl="1" indent="-317500" algn="l" rtl="0">
              <a:lnSpc>
                <a:spcPct val="115000"/>
              </a:lnSpc>
              <a:spcBef>
                <a:spcPts val="0"/>
              </a:spcBef>
              <a:spcAft>
                <a:spcPts val="0"/>
              </a:spcAft>
              <a:buSzPts val="1400"/>
              <a:buChar char="○"/>
            </a:pPr>
            <a:r>
              <a:rPr lang="en-US" sz="2000" dirty="0"/>
              <a:t>Degrees</a:t>
            </a:r>
          </a:p>
        </p:txBody>
      </p:sp>
      <p:pic>
        <p:nvPicPr>
          <p:cNvPr id="5" name="Picture 4" descr="The image shows a smiling person wearing graduation attire, including a navy blue gown and a matching mortarboard hat with a white tassel. They are also wearing a red stole draped over their shoulders. The person is holding a rolled-up diploma tied with a ribbon in their hands. They have short hair, glasses, and a beard. The background features a white wall partially visible with text cut off on the left side. The image is bordered with a layered outline in red and yellow tones.">
            <a:extLst>
              <a:ext uri="{FF2B5EF4-FFF2-40B4-BE49-F238E27FC236}">
                <a16:creationId xmlns:a16="http://schemas.microsoft.com/office/drawing/2014/main" id="{7E9CC6DB-E8F2-A92D-8F53-63EDF1AE2406}"/>
              </a:ext>
            </a:extLst>
          </p:cNvPr>
          <p:cNvPicPr>
            <a:picLocks noChangeAspect="1"/>
          </p:cNvPicPr>
          <p:nvPr/>
        </p:nvPicPr>
        <p:blipFill>
          <a:blip r:embed="rId3"/>
          <a:srcRect/>
          <a:stretch/>
        </p:blipFill>
        <p:spPr>
          <a:xfrm>
            <a:off x="7898863" y="2306306"/>
            <a:ext cx="5678992" cy="7349286"/>
          </a:xfrm>
          <a:prstGeom prst="rect">
            <a:avLst/>
          </a:prstGeom>
        </p:spPr>
      </p:pic>
      <p:sp>
        <p:nvSpPr>
          <p:cNvPr id="4" name="Content Placeholder 2">
            <a:extLst>
              <a:ext uri="{FF2B5EF4-FFF2-40B4-BE49-F238E27FC236}">
                <a16:creationId xmlns:a16="http://schemas.microsoft.com/office/drawing/2014/main" id="{ED2EC779-40D1-20BF-255A-EE93DFBAB30B}"/>
              </a:ext>
            </a:extLst>
          </p:cNvPr>
          <p:cNvSpPr txBox="1">
            <a:spLocks/>
          </p:cNvSpPr>
          <p:nvPr/>
        </p:nvSpPr>
        <p:spPr>
          <a:xfrm>
            <a:off x="5888335" y="1704334"/>
            <a:ext cx="5050136" cy="47748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2414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2414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2414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14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14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15000"/>
              </a:lnSpc>
              <a:spcBef>
                <a:spcPts val="0"/>
              </a:spcBef>
              <a:buSzPts val="1800"/>
              <a:buFont typeface="Arial" panose="020B0604020202020204" pitchFamily="34" charset="0"/>
              <a:buChar char="●"/>
            </a:pPr>
            <a:r>
              <a:rPr lang="en-US" sz="2000" b="1" dirty="0">
                <a:latin typeface="Avenir Heavy" panose="02000503020000020003" pitchFamily="2" charset="0"/>
              </a:rPr>
              <a:t>Various education levels </a:t>
            </a:r>
            <a:br>
              <a:rPr lang="en-US" sz="2000" b="1" dirty="0">
                <a:latin typeface="Avenir Heavy" panose="02000503020000020003" pitchFamily="2" charset="0"/>
              </a:rPr>
            </a:br>
            <a:r>
              <a:rPr lang="en-US" sz="2000" b="1" dirty="0">
                <a:latin typeface="Avenir Heavy" panose="02000503020000020003" pitchFamily="2" charset="0"/>
              </a:rPr>
              <a:t>are covered:</a:t>
            </a:r>
          </a:p>
          <a:p>
            <a:pPr marL="914400" lvl="1" indent="-317500">
              <a:lnSpc>
                <a:spcPct val="115000"/>
              </a:lnSpc>
              <a:spcBef>
                <a:spcPts val="0"/>
              </a:spcBef>
              <a:buSzPts val="1400"/>
              <a:buFont typeface="Arial" panose="020B0604020202020204" pitchFamily="34" charset="0"/>
              <a:buChar char="○"/>
            </a:pPr>
            <a:r>
              <a:rPr lang="en-US" sz="2000" dirty="0"/>
              <a:t>CDA</a:t>
            </a:r>
          </a:p>
          <a:p>
            <a:pPr marL="914400" lvl="1" indent="-317500">
              <a:lnSpc>
                <a:spcPct val="115000"/>
              </a:lnSpc>
              <a:spcBef>
                <a:spcPts val="0"/>
              </a:spcBef>
              <a:buSzPts val="1400"/>
              <a:buFont typeface="Arial" panose="020B0604020202020204" pitchFamily="34" charset="0"/>
              <a:buChar char="○"/>
            </a:pPr>
            <a:r>
              <a:rPr lang="en-US" sz="2000" dirty="0"/>
              <a:t>MI-YDA</a:t>
            </a:r>
          </a:p>
          <a:p>
            <a:pPr marL="914400" lvl="1" indent="-317500">
              <a:lnSpc>
                <a:spcPct val="115000"/>
              </a:lnSpc>
              <a:spcBef>
                <a:spcPts val="0"/>
              </a:spcBef>
              <a:buSzPts val="1400"/>
              <a:buFont typeface="Arial" panose="020B0604020202020204" pitchFamily="34" charset="0"/>
              <a:buChar char="○"/>
            </a:pPr>
            <a:r>
              <a:rPr lang="en-US" sz="2000" dirty="0"/>
              <a:t>Associate degree</a:t>
            </a:r>
          </a:p>
          <a:p>
            <a:pPr marL="914400" lvl="1" indent="-317500">
              <a:lnSpc>
                <a:spcPct val="115000"/>
              </a:lnSpc>
              <a:spcBef>
                <a:spcPts val="0"/>
              </a:spcBef>
              <a:buSzPts val="1400"/>
              <a:buFont typeface="Arial" panose="020B0604020202020204" pitchFamily="34" charset="0"/>
              <a:buChar char="○"/>
            </a:pPr>
            <a:r>
              <a:rPr lang="en-US" sz="2000" dirty="0"/>
              <a:t>Bachelor’s degree</a:t>
            </a:r>
          </a:p>
          <a:p>
            <a:pPr marL="914400" lvl="1" indent="-317500">
              <a:lnSpc>
                <a:spcPct val="115000"/>
              </a:lnSpc>
              <a:spcBef>
                <a:spcPts val="0"/>
              </a:spcBef>
              <a:buSzPts val="1400"/>
              <a:buFont typeface="Arial" panose="020B0604020202020204" pitchFamily="34" charset="0"/>
              <a:buChar char="○"/>
            </a:pPr>
            <a:r>
              <a:rPr lang="en-US" sz="2000" dirty="0"/>
              <a:t>Master’s degree</a:t>
            </a:r>
          </a:p>
        </p:txBody>
      </p:sp>
      <p:sp>
        <p:nvSpPr>
          <p:cNvPr id="7" name="Content Placeholder 2">
            <a:extLst>
              <a:ext uri="{FF2B5EF4-FFF2-40B4-BE49-F238E27FC236}">
                <a16:creationId xmlns:a16="http://schemas.microsoft.com/office/drawing/2014/main" id="{FA18EAB2-AA3E-99ED-674C-095EF95835E3}"/>
              </a:ext>
            </a:extLst>
          </p:cNvPr>
          <p:cNvSpPr txBox="1">
            <a:spLocks/>
          </p:cNvSpPr>
          <p:nvPr/>
        </p:nvSpPr>
        <p:spPr>
          <a:xfrm>
            <a:off x="911372" y="4548192"/>
            <a:ext cx="5392296" cy="47748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2414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2414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2414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14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14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115000"/>
              </a:lnSpc>
              <a:spcBef>
                <a:spcPts val="0"/>
              </a:spcBef>
              <a:buSzPts val="1800"/>
              <a:buFont typeface="Arial" panose="020B0604020202020204" pitchFamily="34" charset="0"/>
              <a:buChar char="●"/>
            </a:pPr>
            <a:r>
              <a:rPr lang="en-US" sz="2000" dirty="0">
                <a:latin typeface="Avenir"/>
              </a:rPr>
              <a:t>Visit </a:t>
            </a:r>
            <a:r>
              <a:rPr lang="en-US" sz="2000" b="1" u="sng" dirty="0">
                <a:solidFill>
                  <a:srgbClr val="299652"/>
                </a:solidFill>
                <a:latin typeface="Avenir Heavy" panose="02000503020000020003" pitchFamily="2" charset="0"/>
                <a:hlinkClick r:id="rId4">
                  <a:extLst>
                    <a:ext uri="{A12FA001-AC4F-418D-AE19-62706E023703}">
                      <ahyp:hlinkClr xmlns:ahyp="http://schemas.microsoft.com/office/drawing/2018/hyperlinkcolor" val="tx"/>
                    </a:ext>
                  </a:extLst>
                </a:hlinkClick>
              </a:rPr>
              <a:t>miaeyc.org/t-e-a-c-h-scholarships/</a:t>
            </a:r>
            <a:r>
              <a:rPr lang="en-US" sz="2000" b="1" dirty="0">
                <a:solidFill>
                  <a:srgbClr val="299652"/>
                </a:solidFill>
                <a:latin typeface="Avenir Heavy" panose="02000503020000020003" pitchFamily="2" charset="0"/>
              </a:rPr>
              <a:t> </a:t>
            </a:r>
            <a:br>
              <a:rPr lang="en-US" sz="2000" dirty="0">
                <a:latin typeface="Avenir"/>
              </a:rPr>
            </a:br>
            <a:r>
              <a:rPr lang="en-US" sz="2000" dirty="0">
                <a:latin typeface="Avenir"/>
              </a:rPr>
              <a:t>to learn more.</a:t>
            </a:r>
          </a:p>
        </p:txBody>
      </p:sp>
    </p:spTree>
    <p:extLst>
      <p:ext uri="{BB962C8B-B14F-4D97-AF65-F5344CB8AC3E}">
        <p14:creationId xmlns:p14="http://schemas.microsoft.com/office/powerpoint/2010/main" val="4039733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262</TotalTime>
  <Words>1592</Words>
  <Application>Microsoft Macintosh PowerPoint</Application>
  <PresentationFormat>Widescreen</PresentationFormat>
  <Paragraphs>175</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Display</vt:lpstr>
      <vt:lpstr>Arial</vt:lpstr>
      <vt:lpstr>Avenir</vt:lpstr>
      <vt:lpstr>Avenir Black</vt:lpstr>
      <vt:lpstr>Avenir Book</vt:lpstr>
      <vt:lpstr>Avenir Heavy</vt:lpstr>
      <vt:lpstr>Office Theme</vt:lpstr>
      <vt:lpstr>Exploring a Career in Early Childhood Education</vt:lpstr>
      <vt:lpstr>Table of Contents</vt:lpstr>
      <vt:lpstr>Early Childhood Education Overview</vt:lpstr>
      <vt:lpstr>A Career in Early Childhood Education</vt:lpstr>
      <vt:lpstr>Career Paths &amp; Education Requirements (1)</vt:lpstr>
      <vt:lpstr>Career Paths &amp; Education Requirements (2)</vt:lpstr>
      <vt:lpstr>Child Development Associate (CDA) Credential</vt:lpstr>
      <vt:lpstr>Michigan Youth Development Associate (MI-YDA) Credential</vt:lpstr>
      <vt:lpstr>TEACH Early Childhood Michigan Scholarships</vt:lpstr>
      <vt:lpstr>Next Steps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 Career in Early Childhood Education</dc:title>
  <dc:subject>Exploring a Career in Early Childhood Education</dc:subject>
  <dc:creator>Michigan AEYC</dc:creator>
  <cp:keywords>Early childhood education, career in early childhood education.</cp:keywords>
  <dc:description/>
  <cp:lastModifiedBy>Kaila Szafranski</cp:lastModifiedBy>
  <cp:revision>47</cp:revision>
  <dcterms:created xsi:type="dcterms:W3CDTF">2024-08-23T21:11:38Z</dcterms:created>
  <dcterms:modified xsi:type="dcterms:W3CDTF">2025-03-18T12:08:26Z</dcterms:modified>
  <cp:category/>
</cp:coreProperties>
</file>