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</p:sldIdLst>
  <p:sldSz cx="9144000" cy="5143500" type="screen16x9"/>
  <p:notesSz cx="6858000" cy="9144000"/>
  <p:embeddedFontLst>
    <p:embeddedFont>
      <p:font typeface="Lato" panose="020F0502020204030203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2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76"/>
    <p:restoredTop sz="95000"/>
  </p:normalViewPr>
  <p:slideViewPr>
    <p:cSldViewPr snapToGrid="0">
      <p:cViewPr varScale="1">
        <p:scale>
          <a:sx n="155" d="100"/>
          <a:sy n="155" d="100"/>
        </p:scale>
        <p:origin x="1448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1" d="100"/>
        <a:sy n="12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DD04F-3952-B3A2-30A1-664C2D175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7762A-634E-5FE6-C82E-4531FFB5CC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20EBC5-442B-6854-53B9-0E9D06FCB8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27082-73F6-A7DB-9F5D-C053DF50E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9272DC-EC40-63CA-8B74-56622A6D18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055B53-C251-578D-8640-18EF3B2C48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76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E4CD7-E92E-86F4-0EEE-31B04DCED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02A093-8771-DFD6-1045-6C11C4EF22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E0099B-1BA1-0A35-4C14-1629F8DF99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52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9A5AC-E8BF-C0BC-98A0-25A34DDCF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B929A8-BBDA-1451-355F-95614C9537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B4C892-BD32-04D7-D6F8-1627372849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61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8900B-0A6F-4C7D-616C-0D1646062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8626B9-DD4F-68EE-66FC-FB5293C3E4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C58887-0A97-5D92-58B9-A7617EC93E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19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D12C7-79E9-84A6-26BB-693CD8C29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8004AE-2F13-B25E-69F5-C1F662D270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C583AD-E5DB-2A79-8659-9DF8683BD8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3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A9330-625B-C47D-D844-42069F442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BD6898-B3B6-3418-7C0A-98D47C0500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D9825F-4504-164C-9DD2-E6C333BE13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8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" name="Google Shape;36;p9">
            <a:extLst>
              <a:ext uri="{FF2B5EF4-FFF2-40B4-BE49-F238E27FC236}">
                <a16:creationId xmlns:a16="http://schemas.microsoft.com/office/drawing/2014/main" id="{C49DB4CC-ACD6-F074-50E1-B5B058DDC22E}"/>
              </a:ext>
            </a:extLst>
          </p:cNvPr>
          <p:cNvSpPr/>
          <p:nvPr userDrawn="1"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20E83A-F8C7-226A-8106-F13B54E2BD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47493" y="1198029"/>
            <a:ext cx="3021013" cy="30210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FFF51-89A2-6903-DEF7-61BB63305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C62EB96F-93D6-04C9-42FA-7856894D868B}"/>
              </a:ext>
            </a:extLst>
          </p:cNvPr>
          <p:cNvSpPr txBox="1">
            <a:spLocks/>
          </p:cNvSpPr>
          <p:nvPr/>
        </p:nvSpPr>
        <p:spPr>
          <a:xfrm>
            <a:off x="4841200" y="187779"/>
            <a:ext cx="4045200" cy="57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>
                <a:solidFill>
                  <a:srgbClr val="66666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Graphic Copy</a:t>
            </a:r>
            <a:endParaRPr lang="en-US" sz="1600" dirty="0">
              <a:solidFill>
                <a:srgbClr val="66666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7" name="Google Shape;57;p13">
            <a:extLst>
              <a:ext uri="{FF2B5EF4-FFF2-40B4-BE49-F238E27FC236}">
                <a16:creationId xmlns:a16="http://schemas.microsoft.com/office/drawing/2014/main" id="{2598042D-9CC4-F99E-8631-37BB08DBF76E}"/>
              </a:ext>
            </a:extLst>
          </p:cNvPr>
          <p:cNvSpPr txBox="1"/>
          <p:nvPr/>
        </p:nvSpPr>
        <p:spPr>
          <a:xfrm>
            <a:off x="265500" y="763725"/>
            <a:ext cx="4136894" cy="419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>
                <a:solidFill>
                  <a:srgbClr val="0E101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Post Copy 1: </a:t>
            </a:r>
            <a:endParaRPr lang="en-US" sz="1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Seniors could be 30 minutes away from accessing scholarships (like the Michigan Achievement Scholarship), grants, work-study funds and loans — no matter their GPA! 🕥💰 Just gather income info and Social Security numbers for student and parents, create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StudentAid.gov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accounts and fill out the FAFSA. Get started today!</a:t>
            </a:r>
          </a:p>
          <a:p>
            <a:pPr>
              <a:lnSpc>
                <a:spcPct val="110000"/>
              </a:lnSpc>
            </a:pPr>
            <a:endParaRPr lang="en-US" sz="11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MIStudentAid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CollegeBoundMI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FinancialAid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#FAFSA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MichiganAchievementScholarship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MIAchievement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000" b="1" dirty="0">
              <a:solidFill>
                <a:srgbClr val="0E101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000" b="1" dirty="0">
                <a:solidFill>
                  <a:srgbClr val="0E101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Post Copy 2: </a:t>
            </a:r>
          </a:p>
          <a:p>
            <a:pPr>
              <a:lnSpc>
                <a:spcPct val="110000"/>
              </a:lnSpc>
            </a:pP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Don’t miss out on free money for college or career training! 💸 Fill out the FAFSA to unlock scholarships, grants, work-study funds and loans. All you need is Social Security numbers, income and tax info and </a:t>
            </a:r>
            <a:r>
              <a:rPr lang="en-US" sz="1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StudentAid.gov</a:t>
            </a: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accounts for student and parents. Then, fill out the FAFSA and 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head to the counselor's office to strike a celebratory pose with our FAFSA frame! 📸</a:t>
            </a:r>
          </a:p>
          <a:p>
            <a:pPr>
              <a:lnSpc>
                <a:spcPct val="110000"/>
              </a:lnSpc>
            </a:pPr>
            <a:endParaRPr lang="en" sz="1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MIStudentAid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CollegeBoundMI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FinancialAid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#FAFSA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MichiganAchievementScholarship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MIAchievement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br>
              <a:rPr lang="en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</a:br>
            <a:br>
              <a:rPr lang="en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</a:br>
            <a:endParaRPr lang="en-US" sz="1000" u="sng" dirty="0">
              <a:solidFill>
                <a:srgbClr val="1155C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Google Shape;56;p13">
            <a:extLst>
              <a:ext uri="{FF2B5EF4-FFF2-40B4-BE49-F238E27FC236}">
                <a16:creationId xmlns:a16="http://schemas.microsoft.com/office/drawing/2014/main" id="{ECFD9C06-A7A5-A623-37C5-A10AEB077CC2}"/>
              </a:ext>
            </a:extLst>
          </p:cNvPr>
          <p:cNvSpPr txBox="1"/>
          <p:nvPr/>
        </p:nvSpPr>
        <p:spPr>
          <a:xfrm>
            <a:off x="257600" y="197062"/>
            <a:ext cx="4072600" cy="69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Organic Facebook/Instagram Social Post</a:t>
            </a:r>
          </a:p>
        </p:txBody>
      </p:sp>
      <p:pic>
        <p:nvPicPr>
          <p:cNvPr id="13" name="Picture 12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6428842A-7EB8-1AF0-6C3D-2145ACA0F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871" y="4482192"/>
            <a:ext cx="473529" cy="473529"/>
          </a:xfrm>
          <a:prstGeom prst="rect">
            <a:avLst/>
          </a:prstGeom>
        </p:spPr>
      </p:pic>
      <p:pic>
        <p:nvPicPr>
          <p:cNvPr id="9" name="Picture Placeholder 8" descr="A group of women sitting on the ground looking at a computer&#10;&#10;AI-generated content may be incorrect.">
            <a:extLst>
              <a:ext uri="{FF2B5EF4-FFF2-40B4-BE49-F238E27FC236}">
                <a16:creationId xmlns:a16="http://schemas.microsoft.com/office/drawing/2014/main" id="{A788E4B0-9A07-2AA5-E2D8-7ED429A7C17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/>
          <a:stretch>
            <a:fillRect/>
          </a:stretch>
        </p:blipFill>
        <p:spPr>
          <a:xfrm>
            <a:off x="4981454" y="689405"/>
            <a:ext cx="3764691" cy="3764690"/>
          </a:xfrm>
        </p:spPr>
      </p:pic>
    </p:spTree>
    <p:extLst>
      <p:ext uri="{BB962C8B-B14F-4D97-AF65-F5344CB8AC3E}">
        <p14:creationId xmlns:p14="http://schemas.microsoft.com/office/powerpoint/2010/main" val="1754532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3B924-4EE5-B805-B1AB-24D5D24C0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A95AB592-16F9-DB89-31A2-41EE969379CF}"/>
              </a:ext>
            </a:extLst>
          </p:cNvPr>
          <p:cNvSpPr txBox="1">
            <a:spLocks/>
          </p:cNvSpPr>
          <p:nvPr/>
        </p:nvSpPr>
        <p:spPr>
          <a:xfrm>
            <a:off x="4841200" y="187779"/>
            <a:ext cx="4045200" cy="57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>
                <a:solidFill>
                  <a:srgbClr val="66666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Graphic Copy</a:t>
            </a:r>
            <a:endParaRPr lang="en-US" sz="1600" dirty="0">
              <a:solidFill>
                <a:srgbClr val="66666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7" name="Google Shape;57;p13">
            <a:extLst>
              <a:ext uri="{FF2B5EF4-FFF2-40B4-BE49-F238E27FC236}">
                <a16:creationId xmlns:a16="http://schemas.microsoft.com/office/drawing/2014/main" id="{14D6647E-7B29-1029-2520-270745A29561}"/>
              </a:ext>
            </a:extLst>
          </p:cNvPr>
          <p:cNvSpPr txBox="1"/>
          <p:nvPr/>
        </p:nvSpPr>
        <p:spPr>
          <a:xfrm>
            <a:off x="265500" y="763725"/>
            <a:ext cx="4136894" cy="419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>
                <a:solidFill>
                  <a:srgbClr val="0E101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Post Copy 1: </a:t>
            </a:r>
            <a:endParaRPr lang="en-US" sz="1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Seniors could be 30 minutes away from accessing scholarships (like the Michigan Achievement Scholarship), grants, work-study funds and loans — no matter their GPA! 🕥💰 Just gather income info and Social Security numbers for student and parents, create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StudentAid.gov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accounts and fill out the FAFSA. Get started today!</a:t>
            </a:r>
          </a:p>
          <a:p>
            <a:pPr>
              <a:lnSpc>
                <a:spcPct val="110000"/>
              </a:lnSpc>
            </a:pPr>
            <a:endParaRPr lang="en-US" sz="11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MIStudentAid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CollegeBoundMI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FinancialAid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#FAFSA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MichiganAchievementScholarship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MIAchievement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000" b="1" dirty="0">
              <a:solidFill>
                <a:srgbClr val="0E101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000" b="1" dirty="0">
                <a:solidFill>
                  <a:srgbClr val="0E101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Post Copy 2: </a:t>
            </a:r>
          </a:p>
          <a:p>
            <a:pPr>
              <a:lnSpc>
                <a:spcPct val="110000"/>
              </a:lnSpc>
            </a:pP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Don’t miss out on free money for college or career training! 💸 Fill out the FAFSA to unlock scholarships, grants, work-study funds and loans. All you need is Social Security numbers, income and tax info and </a:t>
            </a:r>
            <a:r>
              <a:rPr lang="en-US" sz="1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StudentAid.gov</a:t>
            </a: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accounts for student and parents. Then, fill out the FAFSA and 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head to the counselor's office to strike a celebratory pose with our FAFSA frame! 📸</a:t>
            </a:r>
          </a:p>
          <a:p>
            <a:pPr>
              <a:lnSpc>
                <a:spcPct val="110000"/>
              </a:lnSpc>
            </a:pPr>
            <a:endParaRPr lang="en" sz="1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MIStudentAid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CollegeBoundMI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FinancialAid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#FAFSA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MichiganAchievementScholarship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MIAchievement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br>
              <a:rPr lang="en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</a:br>
            <a:br>
              <a:rPr lang="en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</a:br>
            <a:endParaRPr lang="en-US" sz="1000" u="sng" dirty="0">
              <a:solidFill>
                <a:srgbClr val="1155C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Google Shape;56;p13">
            <a:extLst>
              <a:ext uri="{FF2B5EF4-FFF2-40B4-BE49-F238E27FC236}">
                <a16:creationId xmlns:a16="http://schemas.microsoft.com/office/drawing/2014/main" id="{B2152C0E-BE66-F1EB-E31F-0CA366CF5132}"/>
              </a:ext>
            </a:extLst>
          </p:cNvPr>
          <p:cNvSpPr txBox="1"/>
          <p:nvPr/>
        </p:nvSpPr>
        <p:spPr>
          <a:xfrm>
            <a:off x="257600" y="197062"/>
            <a:ext cx="4072600" cy="69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Organic Facebook/Instagram Social Post</a:t>
            </a:r>
          </a:p>
        </p:txBody>
      </p:sp>
      <p:pic>
        <p:nvPicPr>
          <p:cNvPr id="13" name="Picture 12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13E47BDF-7288-6D55-CD4D-45067191A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871" y="4482192"/>
            <a:ext cx="473529" cy="473529"/>
          </a:xfrm>
          <a:prstGeom prst="rect">
            <a:avLst/>
          </a:prstGeom>
        </p:spPr>
      </p:pic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id="{39E1908E-8922-D90F-9E40-0332490E5F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/>
          <a:stretch/>
        </p:blipFill>
        <p:spPr>
          <a:xfrm>
            <a:off x="4981454" y="689405"/>
            <a:ext cx="3764691" cy="3764690"/>
          </a:xfrm>
        </p:spPr>
      </p:pic>
    </p:spTree>
    <p:extLst>
      <p:ext uri="{BB962C8B-B14F-4D97-AF65-F5344CB8AC3E}">
        <p14:creationId xmlns:p14="http://schemas.microsoft.com/office/powerpoint/2010/main" val="1630776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98C63-3A6E-80B4-507D-EED08766B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90115A3B-D983-1967-12B7-EDA8EC47916E}"/>
              </a:ext>
            </a:extLst>
          </p:cNvPr>
          <p:cNvSpPr txBox="1">
            <a:spLocks/>
          </p:cNvSpPr>
          <p:nvPr/>
        </p:nvSpPr>
        <p:spPr>
          <a:xfrm>
            <a:off x="4841200" y="187779"/>
            <a:ext cx="4045200" cy="57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>
                <a:solidFill>
                  <a:srgbClr val="66666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Graphic Copy</a:t>
            </a:r>
            <a:endParaRPr lang="en-US" sz="1600" dirty="0">
              <a:solidFill>
                <a:srgbClr val="66666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7" name="Google Shape;57;p13">
            <a:extLst>
              <a:ext uri="{FF2B5EF4-FFF2-40B4-BE49-F238E27FC236}">
                <a16:creationId xmlns:a16="http://schemas.microsoft.com/office/drawing/2014/main" id="{E0E6F20F-35F8-819F-91D3-D4099892D61E}"/>
              </a:ext>
            </a:extLst>
          </p:cNvPr>
          <p:cNvSpPr txBox="1"/>
          <p:nvPr/>
        </p:nvSpPr>
        <p:spPr>
          <a:xfrm>
            <a:off x="265500" y="763725"/>
            <a:ext cx="4136894" cy="419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>
                <a:solidFill>
                  <a:srgbClr val="0E101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Post Copy 1: </a:t>
            </a:r>
            <a:endParaRPr lang="en-US" sz="1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Seniors could be 30 minutes away from accessing scholarships (like the Michigan Achievement Scholarship), grants, work-study funds and loans — no matter their GPA! 🕥💰 Just gather income info and Social Security numbers for student and parents, create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StudentAid.gov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accounts and fill out the FAFSA. Get started today!</a:t>
            </a:r>
          </a:p>
          <a:p>
            <a:pPr>
              <a:lnSpc>
                <a:spcPct val="110000"/>
              </a:lnSpc>
            </a:pPr>
            <a:endParaRPr lang="en-US" sz="11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MIStudentAid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CollegeBoundMI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FinancialAid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#FAFSA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MichiganAchievementScholarship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MIAchievement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000" b="1" dirty="0">
              <a:solidFill>
                <a:srgbClr val="0E101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000" b="1" dirty="0">
                <a:solidFill>
                  <a:srgbClr val="0E101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Post Copy 2: </a:t>
            </a:r>
          </a:p>
          <a:p>
            <a:pPr>
              <a:lnSpc>
                <a:spcPct val="110000"/>
              </a:lnSpc>
            </a:pP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Don’t miss out on free money for college or career training! 💸 Fill out the FAFSA to unlock scholarships, grants, work-study funds and loans. All you need is Social Security numbers, income and tax info and </a:t>
            </a:r>
            <a:r>
              <a:rPr lang="en-US" sz="1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StudentAid.gov</a:t>
            </a: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accounts for student and parents. Then, fill out the FAFSA and 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head to the counselor's office to strike a celebratory pose with our FAFSA frame! 📸</a:t>
            </a:r>
          </a:p>
          <a:p>
            <a:pPr>
              <a:lnSpc>
                <a:spcPct val="110000"/>
              </a:lnSpc>
            </a:pPr>
            <a:endParaRPr lang="en" sz="1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MIStudentAid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CollegeBoundMI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FinancialAid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#FAFSA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MichiganAchievementScholarship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MIAchievement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br>
              <a:rPr lang="en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</a:br>
            <a:br>
              <a:rPr lang="en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</a:br>
            <a:endParaRPr lang="en-US" sz="1000" u="sng" dirty="0">
              <a:solidFill>
                <a:srgbClr val="1155C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Google Shape;56;p13">
            <a:extLst>
              <a:ext uri="{FF2B5EF4-FFF2-40B4-BE49-F238E27FC236}">
                <a16:creationId xmlns:a16="http://schemas.microsoft.com/office/drawing/2014/main" id="{76476AAF-FE06-E06F-1AE3-D847B68CE925}"/>
              </a:ext>
            </a:extLst>
          </p:cNvPr>
          <p:cNvSpPr txBox="1"/>
          <p:nvPr/>
        </p:nvSpPr>
        <p:spPr>
          <a:xfrm>
            <a:off x="257600" y="197062"/>
            <a:ext cx="4072600" cy="69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Organic Facebook/Instagram Social Post</a:t>
            </a:r>
          </a:p>
        </p:txBody>
      </p:sp>
      <p:pic>
        <p:nvPicPr>
          <p:cNvPr id="13" name="Picture 12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68C54858-BFE6-FFE5-9372-ABE88C835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871" y="4482192"/>
            <a:ext cx="473529" cy="473529"/>
          </a:xfrm>
          <a:prstGeom prst="rect">
            <a:avLst/>
          </a:prstGeom>
        </p:spPr>
      </p:pic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id="{28F20355-6F27-BF4E-E1BC-EAEB1781CC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/>
          <a:stretch/>
        </p:blipFill>
        <p:spPr>
          <a:xfrm>
            <a:off x="4981454" y="689405"/>
            <a:ext cx="3764691" cy="3764690"/>
          </a:xfrm>
        </p:spPr>
      </p:pic>
    </p:spTree>
    <p:extLst>
      <p:ext uri="{BB962C8B-B14F-4D97-AF65-F5344CB8AC3E}">
        <p14:creationId xmlns:p14="http://schemas.microsoft.com/office/powerpoint/2010/main" val="3156979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4DB58-C4E9-E799-5C9C-FD82F4943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88B079F4-BF4B-105B-A92A-A13ADDAF96A1}"/>
              </a:ext>
            </a:extLst>
          </p:cNvPr>
          <p:cNvSpPr txBox="1">
            <a:spLocks/>
          </p:cNvSpPr>
          <p:nvPr/>
        </p:nvSpPr>
        <p:spPr>
          <a:xfrm>
            <a:off x="4841200" y="187779"/>
            <a:ext cx="4045200" cy="57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>
                <a:solidFill>
                  <a:srgbClr val="66666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Graphic Copy</a:t>
            </a:r>
            <a:endParaRPr lang="en-US" sz="1600" dirty="0">
              <a:solidFill>
                <a:srgbClr val="66666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7" name="Google Shape;57;p13">
            <a:extLst>
              <a:ext uri="{FF2B5EF4-FFF2-40B4-BE49-F238E27FC236}">
                <a16:creationId xmlns:a16="http://schemas.microsoft.com/office/drawing/2014/main" id="{71DD22A0-CE52-A59A-BFB0-6EB459652053}"/>
              </a:ext>
            </a:extLst>
          </p:cNvPr>
          <p:cNvSpPr txBox="1"/>
          <p:nvPr/>
        </p:nvSpPr>
        <p:spPr>
          <a:xfrm>
            <a:off x="265500" y="763725"/>
            <a:ext cx="4136894" cy="419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>
                <a:solidFill>
                  <a:srgbClr val="0E101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Post Copy 1: </a:t>
            </a:r>
            <a:endParaRPr lang="en-US" sz="1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Seniors could be 30 minutes away from accessing scholarships (like the Michigan Achievement Scholarship), grants, work-study funds and loans — no matter their GPA! 🕥💰 Just gather income info and Social Security numbers for student and parents, create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StudentAid.gov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accounts and fill out the FAFSA. Get started today!</a:t>
            </a:r>
          </a:p>
          <a:p>
            <a:pPr>
              <a:lnSpc>
                <a:spcPct val="110000"/>
              </a:lnSpc>
            </a:pPr>
            <a:endParaRPr lang="en-US" sz="11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MIStudentAid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CollegeBoundMI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FinancialAid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#FAFSA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MichiganAchievementScholarship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MIAchievement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000" b="1" dirty="0">
              <a:solidFill>
                <a:srgbClr val="0E101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000" b="1" dirty="0">
                <a:solidFill>
                  <a:srgbClr val="0E101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Post Copy 2: </a:t>
            </a:r>
          </a:p>
          <a:p>
            <a:pPr>
              <a:lnSpc>
                <a:spcPct val="110000"/>
              </a:lnSpc>
            </a:pP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Don’t miss out on free money for college or career training! 💸 Fill out the FAFSA to unlock scholarships, grants, work-study funds and loans. All you need is Social Security numbers, income and tax info and </a:t>
            </a:r>
            <a:r>
              <a:rPr lang="en-US" sz="1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StudentAid.gov</a:t>
            </a: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accounts for student and parents. Then, fill out the FAFSA and 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head to the counselor's office to strike a celebratory pose with our FAFSA frame! 📸</a:t>
            </a:r>
          </a:p>
          <a:p>
            <a:pPr>
              <a:lnSpc>
                <a:spcPct val="110000"/>
              </a:lnSpc>
            </a:pPr>
            <a:endParaRPr lang="en" sz="1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MIStudentAid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CollegeBoundMI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FinancialAid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#FAFSA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MichiganAchievementScholarship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MIAchievement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br>
              <a:rPr lang="en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</a:br>
            <a:br>
              <a:rPr lang="en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</a:br>
            <a:endParaRPr lang="en-US" sz="1000" u="sng" dirty="0">
              <a:solidFill>
                <a:srgbClr val="1155C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Google Shape;56;p13">
            <a:extLst>
              <a:ext uri="{FF2B5EF4-FFF2-40B4-BE49-F238E27FC236}">
                <a16:creationId xmlns:a16="http://schemas.microsoft.com/office/drawing/2014/main" id="{612369B5-67B5-3F30-4CD6-9973F74EABFC}"/>
              </a:ext>
            </a:extLst>
          </p:cNvPr>
          <p:cNvSpPr txBox="1"/>
          <p:nvPr/>
        </p:nvSpPr>
        <p:spPr>
          <a:xfrm>
            <a:off x="257600" y="197062"/>
            <a:ext cx="4072600" cy="69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Organic Facebook/Instagram Social Post</a:t>
            </a:r>
          </a:p>
        </p:txBody>
      </p:sp>
      <p:pic>
        <p:nvPicPr>
          <p:cNvPr id="13" name="Picture 12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CA3CAD08-964B-D661-0F11-6262B11D1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871" y="4482192"/>
            <a:ext cx="473529" cy="473529"/>
          </a:xfrm>
          <a:prstGeom prst="rect">
            <a:avLst/>
          </a:prstGeom>
        </p:spPr>
      </p:pic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id="{CD2E1B2A-0AE5-82F8-4257-0DFC0143D0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/>
          <a:stretch/>
        </p:blipFill>
        <p:spPr>
          <a:xfrm>
            <a:off x="4981454" y="689405"/>
            <a:ext cx="3764691" cy="3764690"/>
          </a:xfrm>
        </p:spPr>
      </p:pic>
    </p:spTree>
    <p:extLst>
      <p:ext uri="{BB962C8B-B14F-4D97-AF65-F5344CB8AC3E}">
        <p14:creationId xmlns:p14="http://schemas.microsoft.com/office/powerpoint/2010/main" val="261208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F7425-363F-82B5-A4B5-60CBC7829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CEF20012-25B3-E01B-C6FD-7728960125B7}"/>
              </a:ext>
            </a:extLst>
          </p:cNvPr>
          <p:cNvSpPr txBox="1">
            <a:spLocks/>
          </p:cNvSpPr>
          <p:nvPr/>
        </p:nvSpPr>
        <p:spPr>
          <a:xfrm>
            <a:off x="4841200" y="187779"/>
            <a:ext cx="4045200" cy="57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>
                <a:solidFill>
                  <a:srgbClr val="66666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Graphic Copy</a:t>
            </a:r>
            <a:endParaRPr lang="en-US" sz="1600" dirty="0">
              <a:solidFill>
                <a:srgbClr val="66666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7" name="Google Shape;57;p13">
            <a:extLst>
              <a:ext uri="{FF2B5EF4-FFF2-40B4-BE49-F238E27FC236}">
                <a16:creationId xmlns:a16="http://schemas.microsoft.com/office/drawing/2014/main" id="{570CAA9E-4CA9-90E2-222C-7D0F14CBFF05}"/>
              </a:ext>
            </a:extLst>
          </p:cNvPr>
          <p:cNvSpPr txBox="1"/>
          <p:nvPr/>
        </p:nvSpPr>
        <p:spPr>
          <a:xfrm>
            <a:off x="265500" y="763725"/>
            <a:ext cx="4136894" cy="419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>
                <a:solidFill>
                  <a:srgbClr val="0E101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Post Copy 1: </a:t>
            </a:r>
            <a:endParaRPr lang="en-US" sz="1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Seniors could be 30 minutes away from accessing scholarships (like the Michigan Achievement Scholarship), grants, work-study funds and loans — no matter their GPA! 🕥💰 Just gather income info and Social Security numbers for student and parents, create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StudentAid.gov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accounts and fill out the FAFSA. Get started today!</a:t>
            </a:r>
          </a:p>
          <a:p>
            <a:pPr>
              <a:lnSpc>
                <a:spcPct val="110000"/>
              </a:lnSpc>
            </a:pPr>
            <a:endParaRPr lang="en-US" sz="11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MIStudentAid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CollegeBoundMI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FinancialAid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#FAFSA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MichiganAchievementScholarship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MIAchievement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000" b="1" dirty="0">
              <a:solidFill>
                <a:srgbClr val="0E101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000" b="1" dirty="0">
                <a:solidFill>
                  <a:srgbClr val="0E101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Post Copy 2: </a:t>
            </a:r>
          </a:p>
          <a:p>
            <a:pPr>
              <a:lnSpc>
                <a:spcPct val="110000"/>
              </a:lnSpc>
            </a:pP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Don’t miss out on free money for college or career training! 💸 Fill out the FAFSA to unlock scholarships, grants, work-study funds and loans. All you need is Social Security numbers, income and tax info and </a:t>
            </a:r>
            <a:r>
              <a:rPr lang="en-US" sz="1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StudentAid.gov</a:t>
            </a: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accounts for student and parents. Then, fill out the FAFSA and 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head to the counselor's office to strike a celebratory pose with our FAFSA frame! 📸</a:t>
            </a:r>
          </a:p>
          <a:p>
            <a:pPr>
              <a:lnSpc>
                <a:spcPct val="110000"/>
              </a:lnSpc>
            </a:pPr>
            <a:endParaRPr lang="en" sz="1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MIStudentAid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CollegeBoundMI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FinancialAid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#FAFSA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MichiganAchievementScholarship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MIAchievement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br>
              <a:rPr lang="en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</a:br>
            <a:br>
              <a:rPr lang="en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</a:br>
            <a:endParaRPr lang="en-US" sz="1000" u="sng" dirty="0">
              <a:solidFill>
                <a:srgbClr val="1155C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Google Shape;56;p13">
            <a:extLst>
              <a:ext uri="{FF2B5EF4-FFF2-40B4-BE49-F238E27FC236}">
                <a16:creationId xmlns:a16="http://schemas.microsoft.com/office/drawing/2014/main" id="{A5424CE1-A479-45E0-7C92-13DFB817111D}"/>
              </a:ext>
            </a:extLst>
          </p:cNvPr>
          <p:cNvSpPr txBox="1"/>
          <p:nvPr/>
        </p:nvSpPr>
        <p:spPr>
          <a:xfrm>
            <a:off x="257600" y="197062"/>
            <a:ext cx="4072600" cy="69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Organic Facebook/Instagram Social Post</a:t>
            </a:r>
          </a:p>
        </p:txBody>
      </p:sp>
      <p:pic>
        <p:nvPicPr>
          <p:cNvPr id="13" name="Picture 12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0C4BD062-3A06-7554-AD41-B9200019A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871" y="4482192"/>
            <a:ext cx="473529" cy="473529"/>
          </a:xfrm>
          <a:prstGeom prst="rect">
            <a:avLst/>
          </a:prstGeom>
        </p:spPr>
      </p:pic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id="{950FE4A9-4DB1-2413-1C2B-7DF392FFA6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/>
          <a:stretch/>
        </p:blipFill>
        <p:spPr>
          <a:xfrm>
            <a:off x="4981454" y="689405"/>
            <a:ext cx="3764691" cy="3764690"/>
          </a:xfrm>
        </p:spPr>
      </p:pic>
    </p:spTree>
    <p:extLst>
      <p:ext uri="{BB962C8B-B14F-4D97-AF65-F5344CB8AC3E}">
        <p14:creationId xmlns:p14="http://schemas.microsoft.com/office/powerpoint/2010/main" val="3639279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8418B-7C84-C285-3B50-5A8FB3BA9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E4217E7D-37DE-70E4-A616-588D1156BFAD}"/>
              </a:ext>
            </a:extLst>
          </p:cNvPr>
          <p:cNvSpPr txBox="1">
            <a:spLocks/>
          </p:cNvSpPr>
          <p:nvPr/>
        </p:nvSpPr>
        <p:spPr>
          <a:xfrm>
            <a:off x="4841200" y="187779"/>
            <a:ext cx="4045200" cy="57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>
                <a:solidFill>
                  <a:srgbClr val="66666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Graphic Copy</a:t>
            </a:r>
            <a:endParaRPr lang="en-US" sz="1600" dirty="0">
              <a:solidFill>
                <a:srgbClr val="66666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7" name="Google Shape;57;p13">
            <a:extLst>
              <a:ext uri="{FF2B5EF4-FFF2-40B4-BE49-F238E27FC236}">
                <a16:creationId xmlns:a16="http://schemas.microsoft.com/office/drawing/2014/main" id="{5DAE9BC2-ECAA-9FA0-A347-B167746D6053}"/>
              </a:ext>
            </a:extLst>
          </p:cNvPr>
          <p:cNvSpPr txBox="1"/>
          <p:nvPr/>
        </p:nvSpPr>
        <p:spPr>
          <a:xfrm>
            <a:off x="265500" y="763725"/>
            <a:ext cx="4136894" cy="419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>
                <a:solidFill>
                  <a:srgbClr val="0E101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Post Copy 1: </a:t>
            </a:r>
            <a:endParaRPr lang="en-US" sz="1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Seniors could be 30 minutes away from accessing scholarships (like the Michigan Achievement Scholarship), grants, work-study funds and loans — no matter their GPA! 🕥💰 Just gather income info and Social Security numbers for student and parents, create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StudentAid.gov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accounts and fill out the FAFSA. Get started today!</a:t>
            </a:r>
          </a:p>
          <a:p>
            <a:pPr>
              <a:lnSpc>
                <a:spcPct val="110000"/>
              </a:lnSpc>
            </a:pPr>
            <a:endParaRPr lang="en-US" sz="11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MIStudentAid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CollegeBoundMI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FinancialAid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#FAFSA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MichiganAchievementScholarship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MIAchievement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000" b="1" dirty="0">
              <a:solidFill>
                <a:srgbClr val="0E101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000" b="1" dirty="0">
                <a:solidFill>
                  <a:srgbClr val="0E101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Post Copy 2: </a:t>
            </a:r>
          </a:p>
          <a:p>
            <a:pPr>
              <a:lnSpc>
                <a:spcPct val="110000"/>
              </a:lnSpc>
            </a:pP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Don’t miss out on free money for college or career training! 💸 Fill out the FAFSA to unlock scholarships, grants, work-study funds and loans. All you need is Social Security numbers, income and tax info and </a:t>
            </a:r>
            <a:r>
              <a:rPr lang="en-US" sz="1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StudentAid.gov</a:t>
            </a: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accounts for student and parents. Then, fill out the FAFSA and 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head to the counselor's office to strike a celebratory pose with our FAFSA frame! 📸</a:t>
            </a:r>
          </a:p>
          <a:p>
            <a:pPr>
              <a:lnSpc>
                <a:spcPct val="110000"/>
              </a:lnSpc>
            </a:pPr>
            <a:endParaRPr lang="en" sz="1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MIStudentAid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CollegeBoundMI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FinancialAid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#FAFSA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MichiganAchievementScholarship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MIAchievement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br>
              <a:rPr lang="en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</a:br>
            <a:br>
              <a:rPr lang="en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</a:br>
            <a:endParaRPr lang="en-US" sz="1000" u="sng" dirty="0">
              <a:solidFill>
                <a:srgbClr val="1155C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Google Shape;56;p13">
            <a:extLst>
              <a:ext uri="{FF2B5EF4-FFF2-40B4-BE49-F238E27FC236}">
                <a16:creationId xmlns:a16="http://schemas.microsoft.com/office/drawing/2014/main" id="{FACC6DAD-0605-A748-DD95-6002C89D3391}"/>
              </a:ext>
            </a:extLst>
          </p:cNvPr>
          <p:cNvSpPr txBox="1"/>
          <p:nvPr/>
        </p:nvSpPr>
        <p:spPr>
          <a:xfrm>
            <a:off x="257600" y="197062"/>
            <a:ext cx="4072600" cy="69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Organic Facebook/Instagram Social Post</a:t>
            </a:r>
          </a:p>
        </p:txBody>
      </p:sp>
      <p:pic>
        <p:nvPicPr>
          <p:cNvPr id="13" name="Picture 12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716A5A8D-6357-A8F1-D42F-9DC822D9D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871" y="4482192"/>
            <a:ext cx="473529" cy="473529"/>
          </a:xfrm>
          <a:prstGeom prst="rect">
            <a:avLst/>
          </a:prstGeom>
        </p:spPr>
      </p:pic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id="{BCF56441-6707-6CDD-5C06-43CBF34FF9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/>
          <a:stretch/>
        </p:blipFill>
        <p:spPr>
          <a:xfrm>
            <a:off x="4981454" y="689405"/>
            <a:ext cx="3764691" cy="3764690"/>
          </a:xfrm>
        </p:spPr>
      </p:pic>
    </p:spTree>
    <p:extLst>
      <p:ext uri="{BB962C8B-B14F-4D97-AF65-F5344CB8AC3E}">
        <p14:creationId xmlns:p14="http://schemas.microsoft.com/office/powerpoint/2010/main" val="2136995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7C418-68C4-99CF-BE9A-CA2A7F15F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FB553AA-AD41-FDBE-ABDD-EB2B469590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67312" y="691925"/>
            <a:ext cx="3627975" cy="3759650"/>
          </a:xfrm>
        </p:spPr>
        <p:txBody>
          <a:bodyPr>
            <a:noAutofit/>
          </a:bodyPr>
          <a:lstStyle/>
          <a:p>
            <a:pPr marL="0" indent="0">
              <a:spcBef>
                <a:spcPts val="10"/>
              </a:spcBef>
              <a:spcAft>
                <a:spcPts val="10"/>
              </a:spcAft>
              <a:buNone/>
            </a:pPr>
            <a:endParaRPr lang="en-US" sz="11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 rtl="0"/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[Image 1] </a:t>
            </a:r>
            <a:r>
              <a:rPr lang="en-US" sz="1200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FAFSA is the key to free money for college or career training. </a:t>
            </a:r>
          </a:p>
          <a:p>
            <a:pPr algn="l" rtl="0"/>
            <a:r>
              <a:rPr lang="en-US" sz="11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Follow these steps to unlock yours!</a:t>
            </a:r>
          </a:p>
          <a:p>
            <a:pPr algn="l" rtl="0"/>
            <a:r>
              <a:rPr lang="en-US" sz="11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[Image 2] 1. Gather Social Security numbers, and income and tax info (like bank account balances and tax returns) for student and parents.</a:t>
            </a:r>
          </a:p>
          <a:p>
            <a:r>
              <a:rPr lang="en-US" sz="11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[Image 3] 2. Create </a:t>
            </a:r>
            <a:r>
              <a:rPr lang="en-US" sz="1100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StudentAid.gov</a:t>
            </a:r>
            <a:r>
              <a:rPr lang="en-US" sz="11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accounts for student and parents.</a:t>
            </a:r>
          </a:p>
          <a:p>
            <a:r>
              <a:rPr lang="en-US" sz="11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[Image 4] 3. Fill out the FAFSA. (</a:t>
            </a:r>
            <a:r>
              <a:rPr lang="en-US" sz="1100" i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takes most families 30 minutes or less to complete.)</a:t>
            </a:r>
            <a:endParaRPr lang="en-US" sz="11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1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[Image 5] 4. Stop by the counselor's office to snap a #</a:t>
            </a:r>
            <a:r>
              <a:rPr lang="en-US" sz="1100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FrameYourFuture</a:t>
            </a:r>
            <a:r>
              <a:rPr lang="en-US" sz="11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selfie with our FAFSA frame. Your FAFSA photo op could be featured on our page or in the yearbook!</a:t>
            </a:r>
          </a:p>
          <a:p>
            <a:r>
              <a:rPr lang="en-US" sz="11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[Image 6] </a:t>
            </a:r>
            <a:r>
              <a:rPr lang="en-US" sz="1100" u="sng" dirty="0" err="1">
                <a:solidFill>
                  <a:srgbClr val="1155C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FAFSA.gov</a:t>
            </a:r>
            <a:endParaRPr lang="en-US" sz="11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 rtl="0"/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[logo]</a:t>
            </a:r>
            <a:br>
              <a:rPr lang="en-US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11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5EBCA4FE-9A7F-996A-7000-59773112F214}"/>
              </a:ext>
            </a:extLst>
          </p:cNvPr>
          <p:cNvSpPr txBox="1">
            <a:spLocks/>
          </p:cNvSpPr>
          <p:nvPr/>
        </p:nvSpPr>
        <p:spPr>
          <a:xfrm>
            <a:off x="4841200" y="187779"/>
            <a:ext cx="4045200" cy="57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>
                <a:solidFill>
                  <a:srgbClr val="66666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Graphic Copy</a:t>
            </a:r>
            <a:endParaRPr lang="en-US" sz="1600" dirty="0">
              <a:solidFill>
                <a:srgbClr val="66666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7" name="Google Shape;57;p13">
            <a:extLst>
              <a:ext uri="{FF2B5EF4-FFF2-40B4-BE49-F238E27FC236}">
                <a16:creationId xmlns:a16="http://schemas.microsoft.com/office/drawing/2014/main" id="{C4DF6E31-C0B3-98D6-6C79-5CF276060D6E}"/>
              </a:ext>
            </a:extLst>
          </p:cNvPr>
          <p:cNvSpPr txBox="1"/>
          <p:nvPr/>
        </p:nvSpPr>
        <p:spPr>
          <a:xfrm>
            <a:off x="265500" y="763725"/>
            <a:ext cx="4136894" cy="419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>
                <a:solidFill>
                  <a:srgbClr val="0E101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Post Copy 1: </a:t>
            </a:r>
            <a:endParaRPr lang="en-US" sz="1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Seniors could be 30 minutes away from accessing scholarships (like the Michigan Achievement Scholarship), grants, work-study funds and loans — no matter their GPA! 🕥💰 Just gather income info and Social Security numbers for student and parents, create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StudentAid.gov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accounts and fill out the FAFSA. Get started today!</a:t>
            </a:r>
          </a:p>
          <a:p>
            <a:pPr>
              <a:lnSpc>
                <a:spcPct val="110000"/>
              </a:lnSpc>
            </a:pPr>
            <a:endParaRPr lang="en-US" sz="11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MIStudentAid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CollegeBoundMI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FinancialAid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#FAFSA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MichiganAchievementScholarship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MIAchievement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000" b="1" dirty="0">
              <a:solidFill>
                <a:srgbClr val="0E101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000" b="1" dirty="0">
                <a:solidFill>
                  <a:srgbClr val="0E101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Post Copy 2: </a:t>
            </a:r>
          </a:p>
          <a:p>
            <a:pPr>
              <a:lnSpc>
                <a:spcPct val="110000"/>
              </a:lnSpc>
            </a:pP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Don’t miss out on free money for college or career training! 💸 Fill out the FAFSA to unlock scholarships, grants, work-study funds and loans. All you need is Social Security numbers, income and tax info and </a:t>
            </a:r>
            <a:r>
              <a:rPr lang="en-US" sz="1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StudentAid.gov</a:t>
            </a: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accounts for student and parents. Then, fill out the FAFSA and 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head to the counselor's office to strike a celebratory pose with our FAFSA frame! 📸</a:t>
            </a:r>
          </a:p>
          <a:p>
            <a:pPr>
              <a:lnSpc>
                <a:spcPct val="110000"/>
              </a:lnSpc>
            </a:pPr>
            <a:endParaRPr lang="en" sz="1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MIStudentAid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CollegeBoundMI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FinancialAid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#FAFSA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MichiganAchievementScholarship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MIAchievement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br>
              <a:rPr lang="en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</a:br>
            <a:br>
              <a:rPr lang="en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</a:br>
            <a:endParaRPr lang="en-US" sz="1000" u="sng" dirty="0">
              <a:solidFill>
                <a:srgbClr val="1155C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Google Shape;56;p13">
            <a:extLst>
              <a:ext uri="{FF2B5EF4-FFF2-40B4-BE49-F238E27FC236}">
                <a16:creationId xmlns:a16="http://schemas.microsoft.com/office/drawing/2014/main" id="{4F05CC70-7A68-2545-54A6-9D973AFFCA98}"/>
              </a:ext>
            </a:extLst>
          </p:cNvPr>
          <p:cNvSpPr txBox="1"/>
          <p:nvPr/>
        </p:nvSpPr>
        <p:spPr>
          <a:xfrm>
            <a:off x="257600" y="197062"/>
            <a:ext cx="4072600" cy="69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Organic Facebook/Instagram Social Post</a:t>
            </a:r>
          </a:p>
        </p:txBody>
      </p:sp>
      <p:pic>
        <p:nvPicPr>
          <p:cNvPr id="13" name="Picture 12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F31B2411-7D0A-D515-D534-6E4B23411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871" y="4482192"/>
            <a:ext cx="473529" cy="47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6337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107858</TotalTime>
  <Words>1347</Words>
  <Application>Microsoft Macintosh PowerPoint</Application>
  <PresentationFormat>On-screen Show (16:9)</PresentationFormat>
  <Paragraphs>93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Lato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Nathan Houghton</cp:lastModifiedBy>
  <cp:revision>109</cp:revision>
  <dcterms:modified xsi:type="dcterms:W3CDTF">2025-01-31T19:50:40Z</dcterms:modified>
</cp:coreProperties>
</file>