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7" r:id="rId2"/>
    <p:sldId id="262" r:id="rId3"/>
    <p:sldId id="263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0"/>
    <p:restoredTop sz="94725"/>
  </p:normalViewPr>
  <p:slideViewPr>
    <p:cSldViewPr snapToGrid="0">
      <p:cViewPr varScale="1">
        <p:scale>
          <a:sx n="133" d="100"/>
          <a:sy n="133" d="100"/>
        </p:scale>
        <p:origin x="208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C49DB4CC-ACD6-F074-50E1-B5B058DDC22E}"/>
              </a:ext>
            </a:extLst>
          </p:cNvPr>
          <p:cNvSpPr/>
          <p:nvPr userDrawn="1"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0E83A-F8C7-226A-8106-F13B54E2BD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7493" y="1198029"/>
            <a:ext cx="3021013" cy="30210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272C255D-4252-00A8-F1A7-4C650702814B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95000"/>
              </a:lnSpc>
              <a:buFont typeface="Arial"/>
              <a:buNone/>
            </a:pPr>
            <a:r>
              <a:rPr lang="en-US" sz="140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Post Graphic</a:t>
            </a:r>
          </a:p>
          <a:p>
            <a:pPr marL="0" indent="0">
              <a:lnSpc>
                <a:spcPct val="95000"/>
              </a:lnSpc>
              <a:buFont typeface="Arial"/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peaking to parents &amp; students</a:t>
            </a:r>
            <a:endParaRPr lang="en-US" b="1"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5A4A4E17-6BD3-FCFC-1AAF-873CD12B40FF}"/>
              </a:ext>
            </a:extLst>
          </p:cNvPr>
          <p:cNvSpPr txBox="1"/>
          <p:nvPr/>
        </p:nvSpPr>
        <p:spPr>
          <a:xfrm>
            <a:off x="257600" y="4709589"/>
            <a:ext cx="4045200" cy="32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YY-CLIENT-####</a:t>
            </a:r>
            <a:endParaRPr sz="8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2943D360-D2C7-CC2C-498D-383A0F958852}"/>
              </a:ext>
            </a:extLst>
          </p:cNvPr>
          <p:cNvSpPr txBox="1"/>
          <p:nvPr/>
        </p:nvSpPr>
        <p:spPr>
          <a:xfrm>
            <a:off x="257600" y="938893"/>
            <a:ext cx="4084200" cy="354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rgbClr val="0E101A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Post Copy: </a:t>
            </a:r>
          </a:p>
          <a:p>
            <a:pPr algn="l"/>
            <a:r>
              <a:rPr lang="en-US" sz="1000" b="0" i="0" u="none" strike="noStrike" baseline="0" dirty="0">
                <a:latin typeface="+mn-lt"/>
              </a:rPr>
              <a:t>For the Class of 2024, winning a year of free pizza* is as easy as pie!</a:t>
            </a:r>
          </a:p>
          <a:p>
            <a:pPr algn="l"/>
            <a:r>
              <a:rPr lang="en-US" sz="1000" b="0" i="0" u="none" strike="noStrike" baseline="0" dirty="0">
                <a:latin typeface="+mn-lt"/>
              </a:rPr>
              <a:t>🍕 To enter, just fill out the newly simplified FAFSA (no essay</a:t>
            </a:r>
          </a:p>
          <a:p>
            <a:pPr algn="l"/>
            <a:r>
              <a:rPr lang="en-US" sz="1000" b="0" i="0" u="none" strike="noStrike" baseline="0" dirty="0">
                <a:latin typeface="+mn-lt"/>
              </a:rPr>
              <a:t>required!) by June 30, then text FAFSA to 1-844-34-PIZZA.</a:t>
            </a:r>
          </a:p>
          <a:p>
            <a:pPr algn="l"/>
            <a:endParaRPr lang="en-US" sz="1000" b="0" i="0" u="none" strike="noStrike" baseline="0" dirty="0">
              <a:latin typeface="+mn-lt"/>
            </a:endParaRPr>
          </a:p>
          <a:p>
            <a:pPr algn="l"/>
            <a:r>
              <a:rPr lang="en-US" sz="1000" b="0" i="0" u="none" strike="noStrike" baseline="0" dirty="0">
                <a:latin typeface="+mn-lt"/>
              </a:rPr>
              <a:t>*Visit www.ReachForThePie.org for complete rules.</a:t>
            </a:r>
          </a:p>
          <a:p>
            <a:pPr algn="l"/>
            <a:r>
              <a:rPr lang="en-US" sz="1000" b="0" i="0" u="none" strike="noStrike" baseline="0" dirty="0">
                <a:latin typeface="+mn-lt"/>
              </a:rPr>
              <a:t>#MIStudentAid #CollegeBoundMI #FAFSA #FreePizza</a:t>
            </a:r>
          </a:p>
          <a:p>
            <a:pPr algn="l"/>
            <a:r>
              <a:rPr lang="en-US" sz="1000" b="0" i="0" u="none" strike="noStrike" baseline="0" dirty="0">
                <a:latin typeface="+mn-lt"/>
              </a:rPr>
              <a:t>#FreePizzaForAYear #ReachForThePie</a:t>
            </a:r>
          </a:p>
          <a:p>
            <a:pPr algn="l"/>
            <a:endParaRPr lang="en" sz="1000" b="1" dirty="0">
              <a:solidFill>
                <a:srgbClr val="0E101A"/>
              </a:solidFill>
              <a:latin typeface="+mn-lt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31FBA7F5-85E3-EDD7-98EF-E53C1318AAB4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Organic Social Post 1:  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7BC922A1-1403-495A-9F7B-5226B9BA2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ABC6001-5ECB-8630-5EBC-43C74E6BAA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5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3D758-ACF0-F73B-2216-970764DA9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CF671C1-CA46-8503-15B5-FD8C6F77BBEC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60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Post Graphic, </a:t>
            </a:r>
          </a:p>
          <a:p>
            <a:pPr marL="0" indent="0">
              <a:buFont typeface="Arial"/>
              <a:buNone/>
            </a:pP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For schools to share with </a:t>
            </a:r>
            <a:r>
              <a:rPr lang="en-US" sz="2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parents &amp; students</a:t>
            </a:r>
            <a:endParaRPr lang="en-US" sz="2200" b="1"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B7E02BCF-6C92-3385-40EA-CD75DCDDEAAC}"/>
              </a:ext>
            </a:extLst>
          </p:cNvPr>
          <p:cNvSpPr txBox="1"/>
          <p:nvPr/>
        </p:nvSpPr>
        <p:spPr>
          <a:xfrm>
            <a:off x="257600" y="4709589"/>
            <a:ext cx="4045200" cy="32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YY-CLIENT-####</a:t>
            </a:r>
            <a:endParaRPr sz="8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BABABC8D-729E-D01A-F1C4-57D81DCE8656}"/>
              </a:ext>
            </a:extLst>
          </p:cNvPr>
          <p:cNvSpPr txBox="1"/>
          <p:nvPr/>
        </p:nvSpPr>
        <p:spPr>
          <a:xfrm>
            <a:off x="257600" y="938893"/>
            <a:ext cx="4084200" cy="377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rgbClr val="0E101A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Post Copy: </a:t>
            </a:r>
            <a:endParaRPr lang="en-US" sz="1100" dirty="0">
              <a:latin typeface="+mn-lt"/>
            </a:endParaRPr>
          </a:p>
          <a:p>
            <a:pPr algn="l"/>
            <a:r>
              <a:rPr lang="en-US" sz="1000" b="0" i="0" u="none" strike="noStrike" baseline="0" dirty="0">
                <a:solidFill>
                  <a:srgbClr val="0D0D0D"/>
                </a:solidFill>
                <a:latin typeface="+mn-lt"/>
              </a:rPr>
              <a:t>The Reach for the Pie contest is giving the Class of ’24 the chance to</a:t>
            </a:r>
          </a:p>
          <a:p>
            <a:pPr algn="l"/>
            <a:r>
              <a:rPr lang="en-US" sz="1000" b="0" i="0" u="none" strike="noStrike" baseline="0" dirty="0">
                <a:solidFill>
                  <a:srgbClr val="0D0D0D"/>
                </a:solidFill>
                <a:latin typeface="+mn-lt"/>
              </a:rPr>
              <a:t>follow their dreams and win free pizza 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+mn-lt"/>
              </a:rPr>
              <a:t>🍕 </a:t>
            </a:r>
            <a:r>
              <a:rPr lang="en-US" sz="1000" b="0" i="0" u="none" strike="noStrike" baseline="0" dirty="0">
                <a:solidFill>
                  <a:srgbClr val="0D0D0D"/>
                </a:solidFill>
                <a:latin typeface="+mn-lt"/>
              </a:rPr>
              <a:t>for a year* just by filling out</a:t>
            </a:r>
          </a:p>
          <a:p>
            <a:pPr algn="l"/>
            <a:r>
              <a:rPr lang="en-US" sz="1000" b="0" i="0" u="none" strike="noStrike" baseline="0" dirty="0">
                <a:solidFill>
                  <a:srgbClr val="0D0D0D"/>
                </a:solidFill>
                <a:latin typeface="+mn-lt"/>
              </a:rPr>
              <a:t>their FAFSA and texting FAFSA to 1-844-34-PIZZA by June 30.</a:t>
            </a:r>
          </a:p>
          <a:p>
            <a:pPr algn="l"/>
            <a:r>
              <a:rPr lang="en-US" sz="1000" b="0" i="0" u="none" strike="noStrike" baseline="0" dirty="0">
                <a:solidFill>
                  <a:srgbClr val="0D0D0D"/>
                </a:solidFill>
                <a:latin typeface="+mn-lt"/>
              </a:rPr>
              <a:t>Graduating seniors who’ve already completed the FAFSA are still</a:t>
            </a:r>
          </a:p>
          <a:p>
            <a:pPr algn="l"/>
            <a:r>
              <a:rPr lang="en-US" sz="1000" b="0" i="0" u="none" strike="noStrike" baseline="0" dirty="0">
                <a:solidFill>
                  <a:srgbClr val="0D0D0D"/>
                </a:solidFill>
                <a:latin typeface="+mn-lt"/>
              </a:rPr>
              <a:t>eligible. Just text to enter.</a:t>
            </a:r>
          </a:p>
          <a:p>
            <a:pPr algn="l"/>
            <a:endParaRPr lang="en-US" sz="1000" b="0" i="0" u="none" strike="noStrike" baseline="0" dirty="0">
              <a:solidFill>
                <a:srgbClr val="0D0D0D"/>
              </a:solidFill>
              <a:latin typeface="+mn-lt"/>
            </a:endParaRPr>
          </a:p>
          <a:p>
            <a:pPr algn="l"/>
            <a:r>
              <a:rPr lang="en-US" sz="1000" b="0" i="0" u="none" strike="noStrike" baseline="0" dirty="0">
                <a:solidFill>
                  <a:srgbClr val="000000"/>
                </a:solidFill>
                <a:latin typeface="+mn-lt"/>
              </a:rPr>
              <a:t>*Visit www.ReachForThePie.org for complete rules.</a:t>
            </a:r>
          </a:p>
          <a:p>
            <a:pPr algn="l"/>
            <a:r>
              <a:rPr lang="en-US" sz="1000" b="0" i="0" u="none" strike="noStrike" baseline="0" dirty="0">
                <a:solidFill>
                  <a:srgbClr val="000000"/>
                </a:solidFill>
                <a:latin typeface="+mn-lt"/>
              </a:rPr>
              <a:t>#MIStudentAid #CollegeBoundMI #FAFSA</a:t>
            </a:r>
            <a:endParaRPr lang="en" sz="1000" b="1" dirty="0">
              <a:solidFill>
                <a:srgbClr val="0E101A"/>
              </a:solidFill>
              <a:latin typeface="+mn-lt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06FBED4A-5DC4-40FD-9F4F-CAF354FB3434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Organic Social Post 2: 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1CB9951D-9171-447B-3960-409948EDF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9" name="Picture 8" descr="A poster for a contest&#10;&#10;Description automatically generated">
            <a:extLst>
              <a:ext uri="{FF2B5EF4-FFF2-40B4-BE49-F238E27FC236}">
                <a16:creationId xmlns:a16="http://schemas.microsoft.com/office/drawing/2014/main" id="{673D5CD6-18B3-6FC8-9E62-C55A6953D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45" y="1087653"/>
            <a:ext cx="3211231" cy="321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3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DEE5B-B825-1469-F90F-808F14C80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1F153AE9-4CE8-3E96-31FD-604E53F2002E}"/>
              </a:ext>
            </a:extLst>
          </p:cNvPr>
          <p:cNvSpPr txBox="1">
            <a:spLocks/>
          </p:cNvSpPr>
          <p:nvPr/>
        </p:nvSpPr>
        <p:spPr>
          <a:xfrm>
            <a:off x="4841199" y="187779"/>
            <a:ext cx="4175579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Post Graphic, </a:t>
            </a:r>
          </a:p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For partners/stakeholders to share with </a:t>
            </a:r>
            <a:r>
              <a:rPr lang="en-US" sz="1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parents &amp; students</a:t>
            </a:r>
            <a:endParaRPr lang="en-US" sz="1600" b="1"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406D9B5E-2E87-1A40-5846-A9648116B887}"/>
              </a:ext>
            </a:extLst>
          </p:cNvPr>
          <p:cNvSpPr txBox="1"/>
          <p:nvPr/>
        </p:nvSpPr>
        <p:spPr>
          <a:xfrm>
            <a:off x="257600" y="4709589"/>
            <a:ext cx="4045200" cy="32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YY-CLIENT-####</a:t>
            </a:r>
            <a:endParaRPr sz="8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2551218A-BB16-1776-B73B-40E0804441CF}"/>
              </a:ext>
            </a:extLst>
          </p:cNvPr>
          <p:cNvSpPr txBox="1"/>
          <p:nvPr/>
        </p:nvSpPr>
        <p:spPr>
          <a:xfrm>
            <a:off x="257600" y="938893"/>
            <a:ext cx="4084200" cy="377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rgbClr val="0E101A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Post Copy: </a:t>
            </a:r>
          </a:p>
          <a:p>
            <a:pPr algn="l"/>
            <a:r>
              <a:rPr lang="en-US" sz="900" b="0" i="0" u="none" strike="noStrike" baseline="0" dirty="0">
                <a:solidFill>
                  <a:srgbClr val="000000"/>
                </a:solidFill>
                <a:latin typeface="+mn-lt"/>
              </a:rPr>
              <a:t>The Reach for the Pie contest is giving graduating Michiganders</a:t>
            </a:r>
          </a:p>
          <a:p>
            <a:pPr algn="l"/>
            <a:r>
              <a:rPr lang="en-US" sz="900" b="0" i="0" u="none" strike="noStrike" baseline="0" dirty="0">
                <a:solidFill>
                  <a:srgbClr val="000000"/>
                </a:solidFill>
                <a:latin typeface="+mn-lt"/>
              </a:rPr>
              <a:t>another reason to fill out the FAFSA: A year of free pizza!* 🍕 All they</a:t>
            </a:r>
          </a:p>
          <a:p>
            <a:pPr algn="l"/>
            <a:r>
              <a:rPr lang="en-US" sz="900" b="0" i="0" u="none" strike="noStrike" baseline="0" dirty="0">
                <a:solidFill>
                  <a:srgbClr val="000000"/>
                </a:solidFill>
                <a:latin typeface="+mn-lt"/>
              </a:rPr>
              <a:t>have to do is </a:t>
            </a:r>
            <a:r>
              <a:rPr lang="en-US" sz="900" b="0" i="0" u="none" strike="noStrike" baseline="0" dirty="0">
                <a:solidFill>
                  <a:srgbClr val="0D0D0D"/>
                </a:solidFill>
                <a:latin typeface="+mn-lt"/>
              </a:rPr>
              <a:t>complete their FAFSA by June 30, then text FAFSA to</a:t>
            </a:r>
          </a:p>
          <a:p>
            <a:pPr algn="l"/>
            <a:r>
              <a:rPr lang="en-US" sz="900" b="0" i="0" u="none" strike="noStrike" baseline="0" dirty="0">
                <a:solidFill>
                  <a:srgbClr val="0D0D0D"/>
                </a:solidFill>
                <a:latin typeface="+mn-lt"/>
              </a:rPr>
              <a:t>1-844-34-PIZZA. Time is running out to enter! Share this post and</a:t>
            </a:r>
          </a:p>
          <a:p>
            <a:pPr algn="l"/>
            <a:r>
              <a:rPr lang="en-US" sz="900" b="0" i="0" u="none" strike="noStrike" baseline="0" dirty="0">
                <a:solidFill>
                  <a:srgbClr val="0D0D0D"/>
                </a:solidFill>
                <a:latin typeface="+mn-lt"/>
              </a:rPr>
              <a:t>spread the word to help students gain access to federal, state and</a:t>
            </a:r>
          </a:p>
          <a:p>
            <a:pPr algn="l"/>
            <a:r>
              <a:rPr lang="en-US" sz="900" b="0" i="0" u="none" strike="noStrike" baseline="0" dirty="0">
                <a:solidFill>
                  <a:srgbClr val="0D0D0D"/>
                </a:solidFill>
                <a:latin typeface="+mn-lt"/>
              </a:rPr>
              <a:t>college-specific loans, grants, work-study programs and scholarships!</a:t>
            </a:r>
          </a:p>
          <a:p>
            <a:pPr algn="l"/>
            <a:r>
              <a:rPr lang="en-US" sz="900" b="0" i="0" u="none" strike="noStrike" baseline="0" dirty="0">
                <a:solidFill>
                  <a:srgbClr val="0D0D0D"/>
                </a:solidFill>
                <a:latin typeface="+mn-lt"/>
              </a:rPr>
              <a:t>*Visit www.ReachForThePie.org for complete rules.</a:t>
            </a:r>
          </a:p>
          <a:p>
            <a:pPr algn="l"/>
            <a:endParaRPr lang="en-US" sz="900" b="0" i="0" u="none" strike="noStrike" baseline="0" dirty="0">
              <a:solidFill>
                <a:srgbClr val="0D0D0D"/>
              </a:solidFill>
              <a:latin typeface="+mn-lt"/>
            </a:endParaRPr>
          </a:p>
          <a:p>
            <a:pPr algn="l"/>
            <a:r>
              <a:rPr lang="en-US" sz="900" b="0" i="0" u="none" strike="noStrike" baseline="0" dirty="0">
                <a:solidFill>
                  <a:srgbClr val="000000"/>
                </a:solidFill>
                <a:latin typeface="+mn-lt"/>
              </a:rPr>
              <a:t>#MIStudentAid #CollegeBoundMI #FAFSA #FreePizza</a:t>
            </a:r>
          </a:p>
          <a:p>
            <a:pPr algn="l"/>
            <a:r>
              <a:rPr lang="en-US" sz="900" b="0" i="0" u="none" strike="noStrike" baseline="0" dirty="0">
                <a:solidFill>
                  <a:srgbClr val="000000"/>
                </a:solidFill>
                <a:latin typeface="+mn-lt"/>
              </a:rPr>
              <a:t>#FreePizzaForAYear #ReachForThePie</a:t>
            </a:r>
            <a:endParaRPr lang="en-US" sz="900" dirty="0">
              <a:latin typeface="+mn-lt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9B6F1696-DFB6-51CE-ACE7-BE4793851834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Organic Social Post 3: 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5FD58A4C-572E-9FAC-6B3F-3527BD5B0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1EAB8EC-D4EB-47F5-074E-F4FE2AFF44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2" r="22"/>
          <a:stretch/>
        </p:blipFill>
        <p:spPr/>
      </p:pic>
    </p:spTree>
    <p:extLst>
      <p:ext uri="{BB962C8B-B14F-4D97-AF65-F5344CB8AC3E}">
        <p14:creationId xmlns:p14="http://schemas.microsoft.com/office/powerpoint/2010/main" val="67231110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17295</TotalTime>
  <Words>305</Words>
  <Application>Microsoft Macintosh PowerPoint</Application>
  <PresentationFormat>On-screen Show (16:9)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Bitonti</dc:creator>
  <cp:lastModifiedBy>Ally Caldwell</cp:lastModifiedBy>
  <cp:revision>35</cp:revision>
  <dcterms:modified xsi:type="dcterms:W3CDTF">2024-04-15T14:53:43Z</dcterms:modified>
</cp:coreProperties>
</file>